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2"/>
  </p:notesMasterIdLst>
  <p:handoutMasterIdLst>
    <p:handoutMasterId r:id="rId33"/>
  </p:handoutMasterIdLst>
  <p:sldIdLst>
    <p:sldId id="256" r:id="rId3"/>
    <p:sldId id="292" r:id="rId4"/>
    <p:sldId id="263" r:id="rId5"/>
    <p:sldId id="284" r:id="rId6"/>
    <p:sldId id="283" r:id="rId7"/>
    <p:sldId id="266" r:id="rId8"/>
    <p:sldId id="291" r:id="rId9"/>
    <p:sldId id="282" r:id="rId10"/>
    <p:sldId id="287" r:id="rId11"/>
    <p:sldId id="302" r:id="rId12"/>
    <p:sldId id="295" r:id="rId13"/>
    <p:sldId id="273" r:id="rId14"/>
    <p:sldId id="296" r:id="rId15"/>
    <p:sldId id="294" r:id="rId16"/>
    <p:sldId id="299" r:id="rId17"/>
    <p:sldId id="298" r:id="rId18"/>
    <p:sldId id="303" r:id="rId19"/>
    <p:sldId id="304" r:id="rId20"/>
    <p:sldId id="271" r:id="rId21"/>
    <p:sldId id="272" r:id="rId22"/>
    <p:sldId id="278" r:id="rId23"/>
    <p:sldId id="274" r:id="rId24"/>
    <p:sldId id="258" r:id="rId25"/>
    <p:sldId id="277" r:id="rId26"/>
    <p:sldId id="288" r:id="rId27"/>
    <p:sldId id="267" r:id="rId28"/>
    <p:sldId id="286" r:id="rId29"/>
    <p:sldId id="281" r:id="rId30"/>
    <p:sldId id="301" r:id="rId31"/>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CD"/>
    <a:srgbClr val="003366"/>
    <a:srgbClr val="00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4535" autoAdjust="0"/>
  </p:normalViewPr>
  <p:slideViewPr>
    <p:cSldViewPr>
      <p:cViewPr varScale="1">
        <p:scale>
          <a:sx n="86" d="100"/>
          <a:sy n="86" d="100"/>
        </p:scale>
        <p:origin x="1956" y="78"/>
      </p:cViewPr>
      <p:guideLst>
        <p:guide orient="horz" pos="2160"/>
        <p:guide pos="2880"/>
      </p:guideLst>
    </p:cSldViewPr>
  </p:slideViewPr>
  <p:notesTextViewPr>
    <p:cViewPr>
      <p:scale>
        <a:sx n="150" d="100"/>
        <a:sy n="150" d="100"/>
      </p:scale>
      <p:origin x="0" y="0"/>
    </p:cViewPr>
  </p:notesTextViewPr>
  <p:notesViewPr>
    <p:cSldViewPr>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de-AT"/>
          </a:p>
        </p:txBody>
      </p:sp>
      <p:sp>
        <p:nvSpPr>
          <p:cNvPr id="3" name="Datumsplatzhalter 2"/>
          <p:cNvSpPr>
            <a:spLocks noGrp="1"/>
          </p:cNvSpPr>
          <p:nvPr>
            <p:ph type="dt" sz="quarter" idx="1"/>
          </p:nvPr>
        </p:nvSpPr>
        <p:spPr>
          <a:xfrm>
            <a:off x="3850444" y="0"/>
            <a:ext cx="2945659" cy="498056"/>
          </a:xfrm>
          <a:prstGeom prst="rect">
            <a:avLst/>
          </a:prstGeom>
        </p:spPr>
        <p:txBody>
          <a:bodyPr vert="horz" lIns="91431" tIns="45715" rIns="91431" bIns="45715" rtlCol="0"/>
          <a:lstStyle>
            <a:lvl1pPr algn="r">
              <a:defRPr sz="1200"/>
            </a:lvl1pPr>
          </a:lstStyle>
          <a:p>
            <a:fld id="{73542459-7CB3-4A88-A70B-8A2C9BF30930}" type="datetimeFigureOut">
              <a:rPr lang="de-AT" smtClean="0"/>
              <a:t>03.06.2022</a:t>
            </a:fld>
            <a:endParaRPr lang="de-AT"/>
          </a:p>
        </p:txBody>
      </p:sp>
      <p:sp>
        <p:nvSpPr>
          <p:cNvPr id="4" name="Fußzeilenplatzhalter 3"/>
          <p:cNvSpPr>
            <a:spLocks noGrp="1"/>
          </p:cNvSpPr>
          <p:nvPr>
            <p:ph type="ftr" sz="quarter" idx="2"/>
          </p:nvPr>
        </p:nvSpPr>
        <p:spPr>
          <a:xfrm>
            <a:off x="1" y="9428585"/>
            <a:ext cx="2945659" cy="498055"/>
          </a:xfrm>
          <a:prstGeom prst="rect">
            <a:avLst/>
          </a:prstGeom>
        </p:spPr>
        <p:txBody>
          <a:bodyPr vert="horz" lIns="91431" tIns="45715" rIns="91431" bIns="45715" rtlCol="0" anchor="b"/>
          <a:lstStyle>
            <a:lvl1pPr algn="l">
              <a:defRPr sz="1200"/>
            </a:lvl1pPr>
          </a:lstStyle>
          <a:p>
            <a:endParaRPr lang="de-AT"/>
          </a:p>
        </p:txBody>
      </p:sp>
      <p:sp>
        <p:nvSpPr>
          <p:cNvPr id="5" name="Foliennummernplatzhalter 4"/>
          <p:cNvSpPr>
            <a:spLocks noGrp="1"/>
          </p:cNvSpPr>
          <p:nvPr>
            <p:ph type="sldNum" sz="quarter" idx="3"/>
          </p:nvPr>
        </p:nvSpPr>
        <p:spPr>
          <a:xfrm>
            <a:off x="3850444" y="9428585"/>
            <a:ext cx="2945659" cy="498055"/>
          </a:xfrm>
          <a:prstGeom prst="rect">
            <a:avLst/>
          </a:prstGeom>
        </p:spPr>
        <p:txBody>
          <a:bodyPr vert="horz" lIns="91431" tIns="45715" rIns="91431" bIns="45715" rtlCol="0" anchor="b"/>
          <a:lstStyle>
            <a:lvl1pPr algn="r">
              <a:defRPr sz="1200"/>
            </a:lvl1pPr>
          </a:lstStyle>
          <a:p>
            <a:fld id="{4D601CE9-B5CD-4FE8-A3D7-FD5DDDAA7F7E}" type="slidenum">
              <a:rPr lang="de-AT" smtClean="0"/>
              <a:t>‹Nr.›</a:t>
            </a:fld>
            <a:endParaRPr lang="de-AT"/>
          </a:p>
        </p:txBody>
      </p:sp>
    </p:spTree>
    <p:extLst>
      <p:ext uri="{BB962C8B-B14F-4D97-AF65-F5344CB8AC3E}">
        <p14:creationId xmlns:p14="http://schemas.microsoft.com/office/powerpoint/2010/main" val="1588836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de-AT"/>
          </a:p>
        </p:txBody>
      </p:sp>
      <p:sp>
        <p:nvSpPr>
          <p:cNvPr id="3" name="Datumsplatzhalter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264E2A43-FB60-4635-82F0-89A790F0E0B3}" type="datetimeFigureOut">
              <a:rPr lang="de-AT" smtClean="0"/>
              <a:t>03.06.2022</a:t>
            </a:fld>
            <a:endParaRPr lang="de-AT"/>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1" tIns="45715" rIns="91431" bIns="45715" rtlCol="0" anchor="ctr"/>
          <a:lstStyle/>
          <a:p>
            <a:endParaRPr lang="de-AT"/>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31" tIns="45715" rIns="91431" bIns="45715" rtlCol="0"/>
          <a:lstStyle/>
          <a:p>
            <a:r>
              <a:rPr lang="de-DE" sz="1100" b="1" i="0" u="none" strike="noStrike" baseline="0" dirty="0" smtClean="0">
                <a:latin typeface="FiraSansCondensed-Bold"/>
              </a:rPr>
              <a:t>Wir unterstützen Gemeinden bei ihrer sozialen (Weiter-)Entwicklung.</a:t>
            </a:r>
          </a:p>
          <a:p>
            <a:r>
              <a:rPr lang="de-DE" sz="1100" b="0" i="0" u="none" strike="noStrike" baseline="0" dirty="0" smtClean="0">
                <a:latin typeface="FiraSansCondensed-Regular"/>
              </a:rPr>
              <a:t>Darunter verstehen wir Maßnahmen, welche die soziale Integration und den Zusammenhalt in Gemeinden stärken:</a:t>
            </a:r>
          </a:p>
          <a:p>
            <a:r>
              <a:rPr lang="de-DE" sz="1100" b="0" i="0" u="none" strike="noStrike" baseline="0" dirty="0" smtClean="0">
                <a:latin typeface="FiraSansCondensed-Regular"/>
              </a:rPr>
              <a:t>Begegnungsorte und Begegnungsmöglichkeiten, die das „Miteinander“ und die Solidarität fördern.</a:t>
            </a:r>
            <a:endParaRPr lang="de-DE" dirty="0" smtClean="0"/>
          </a:p>
        </p:txBody>
      </p:sp>
      <p:sp>
        <p:nvSpPr>
          <p:cNvPr id="6" name="Fußzeilenplatzhalter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de-AT"/>
          </a:p>
        </p:txBody>
      </p:sp>
      <p:sp>
        <p:nvSpPr>
          <p:cNvPr id="7" name="Foliennummernplatzhalter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74D0EE78-F9C2-49A2-96C8-4B28F4817B90}" type="slidenum">
              <a:rPr lang="de-AT" smtClean="0"/>
              <a:t>‹Nr.›</a:t>
            </a:fld>
            <a:endParaRPr lang="de-AT"/>
          </a:p>
        </p:txBody>
      </p:sp>
    </p:spTree>
    <p:extLst>
      <p:ext uri="{BB962C8B-B14F-4D97-AF65-F5344CB8AC3E}">
        <p14:creationId xmlns:p14="http://schemas.microsoft.com/office/powerpoint/2010/main" val="955884229"/>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100" b="0" i="0" u="none" strike="noStrike" kern="1200" baseline="0" smtClean="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1</a:t>
            </a:fld>
            <a:endParaRPr lang="de-AT"/>
          </a:p>
        </p:txBody>
      </p:sp>
    </p:spTree>
    <p:extLst>
      <p:ext uri="{BB962C8B-B14F-4D97-AF65-F5344CB8AC3E}">
        <p14:creationId xmlns:p14="http://schemas.microsoft.com/office/powerpoint/2010/main" val="137922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 </a:t>
            </a:r>
            <a:r>
              <a:rPr lang="de-DE" dirty="0"/>
              <a:t>den Merkmalen, die den Dritten Orten als Leitlinien ihrer Planungen dienen, gehören unter anderem eine gute Erreichbarkeit, </a:t>
            </a:r>
            <a:r>
              <a:rPr lang="de-AT" dirty="0"/>
              <a:t>ein niedrigschwelliger Zugang, erweiterte Öffnungszeiten, eine einladende </a:t>
            </a:r>
            <a:r>
              <a:rPr lang="de-DE" dirty="0"/>
              <a:t>Atmosphäre und Gestaltung, eine gute technische Ausstattung sowie eine Einbindung in die Stadt- / Dorf- bzw. Regionalentwicklung.</a:t>
            </a:r>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10</a:t>
            </a:fld>
            <a:endParaRPr lang="de-AT"/>
          </a:p>
        </p:txBody>
      </p:sp>
    </p:spTree>
    <p:extLst>
      <p:ext uri="{BB962C8B-B14F-4D97-AF65-F5344CB8AC3E}">
        <p14:creationId xmlns:p14="http://schemas.microsoft.com/office/powerpoint/2010/main" val="1946027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1939">
              <a:defRPr/>
            </a:pPr>
            <a:r>
              <a:rPr lang="de-AT" b="1" dirty="0" smtClean="0"/>
              <a:t>Das </a:t>
            </a:r>
            <a:r>
              <a:rPr lang="de-AT" b="1" dirty="0" err="1" smtClean="0"/>
              <a:t>EierlegendeWollMilchSchwein</a:t>
            </a:r>
            <a:endParaRPr lang="de-AT" b="1" dirty="0" smtClean="0"/>
          </a:p>
          <a:p>
            <a:pPr defTabSz="881939">
              <a:defRPr/>
            </a:pPr>
            <a:r>
              <a:rPr lang="de-DE" dirty="0"/>
              <a:t>Die herausfordernde Frage dabei ist, wie müssen solche Räume gestaltet sein und betrieben werden, damit dies auch gelingt? Dritte Orte können zwar spontan entstehen, aber damit sie langfristig funktionieren, ist nicht trivial, wie und mit welcher Haltung sie betrieben werden. Und genau darum, was es braucht, damit solche Begegnungs- und Experimentierräume gelingen und gesellschaftlichen Nutzen stiften.“ </a:t>
            </a:r>
          </a:p>
          <a:p>
            <a:r>
              <a:rPr lang="de-AT" b="1" dirty="0" smtClean="0"/>
              <a:t>Regionalentwicklung: </a:t>
            </a:r>
            <a:r>
              <a:rPr lang="de-AT" dirty="0" smtClean="0"/>
              <a:t>Transformation von (monofunktionalen) Nicht-Orten in Gemeinden zu multifunktionalen, belebten Orten, regionaler Zusammenhalt starken, Sozialkapitalfordern, Schlüsselfaktor bei Stadtentwicklung</a:t>
            </a:r>
          </a:p>
          <a:p>
            <a:r>
              <a:rPr lang="de-DE" b="1" dirty="0" smtClean="0"/>
              <a:t>Soziale Entwicklungen: </a:t>
            </a:r>
            <a:r>
              <a:rPr lang="de-DE" dirty="0" smtClean="0"/>
              <a:t>Segregation und Einsamkeit </a:t>
            </a:r>
            <a:r>
              <a:rPr lang="de-AT" dirty="0" smtClean="0"/>
              <a:t>entgegenwirken, Konflikte frühzeitig erkennen, Durchmischung von Gruppen</a:t>
            </a:r>
          </a:p>
          <a:p>
            <a:r>
              <a:rPr lang="de-AT" b="1" dirty="0" smtClean="0"/>
              <a:t>Engagement-Förderung: </a:t>
            </a:r>
            <a:r>
              <a:rPr lang="de-AT" dirty="0" smtClean="0"/>
              <a:t>neue Formen des Engagements, Popup-Engagement, attraktive Angebote für </a:t>
            </a:r>
            <a:r>
              <a:rPr lang="de-AT" dirty="0" err="1" smtClean="0"/>
              <a:t>RückkehrerInnen</a:t>
            </a:r>
            <a:endParaRPr lang="de-AT" dirty="0" smtClean="0"/>
          </a:p>
          <a:p>
            <a:r>
              <a:rPr lang="de-DE" b="1" dirty="0" smtClean="0"/>
              <a:t>Bildung, </a:t>
            </a:r>
            <a:r>
              <a:rPr lang="de-DE" b="1" dirty="0" err="1" smtClean="0"/>
              <a:t>Know</a:t>
            </a:r>
            <a:r>
              <a:rPr lang="de-DE" b="1" dirty="0" smtClean="0"/>
              <a:t> </a:t>
            </a:r>
            <a:r>
              <a:rPr lang="de-DE" b="1" dirty="0" err="1" smtClean="0"/>
              <a:t>How</a:t>
            </a:r>
            <a:r>
              <a:rPr lang="de-DE" b="1" dirty="0" smtClean="0"/>
              <a:t> und Innovation: </a:t>
            </a:r>
            <a:r>
              <a:rPr lang="de-DE" dirty="0" smtClean="0"/>
              <a:t>Neue Bildungsformate, Themen breit streuen und offenen </a:t>
            </a:r>
            <a:r>
              <a:rPr lang="de-AT" dirty="0" smtClean="0"/>
              <a:t>Zugang schaffen, </a:t>
            </a:r>
            <a:r>
              <a:rPr lang="de-AT" dirty="0" err="1" smtClean="0"/>
              <a:t>PraktikerInnentreffen</a:t>
            </a:r>
            <a:r>
              <a:rPr lang="de-AT" dirty="0" smtClean="0"/>
              <a:t>,</a:t>
            </a:r>
            <a:r>
              <a:rPr lang="de-DE" dirty="0" smtClean="0"/>
              <a:t>Räume für Themen, niederschwellige Experimentierraume für neue Ideen und Methoden </a:t>
            </a:r>
            <a:r>
              <a:rPr lang="de-AT" dirty="0" smtClean="0"/>
              <a:t>Identifikation, urbaner Touch, gesellschaftspolitisches und räumliches Bewusstsein: Potenzial </a:t>
            </a:r>
            <a:r>
              <a:rPr lang="de-DE" dirty="0" smtClean="0"/>
              <a:t>von Urbanität erschließen, individuelle Zugänge </a:t>
            </a:r>
            <a:r>
              <a:rPr lang="de-AT" dirty="0" smtClean="0"/>
              <a:t>ermöglichen; Labore für Zukunft</a:t>
            </a:r>
            <a:endParaRPr lang="de-DE" sz="1400" dirty="0"/>
          </a:p>
          <a:p>
            <a:pPr defTabSz="881939">
              <a:defRPr/>
            </a:pPr>
            <a:endParaRPr lang="de-DE" dirty="0"/>
          </a:p>
        </p:txBody>
      </p:sp>
      <p:sp>
        <p:nvSpPr>
          <p:cNvPr id="4" name="Foliennummernplatzhalter 3"/>
          <p:cNvSpPr>
            <a:spLocks noGrp="1"/>
          </p:cNvSpPr>
          <p:nvPr>
            <p:ph type="sldNum" sz="quarter" idx="10"/>
          </p:nvPr>
        </p:nvSpPr>
        <p:spPr/>
        <p:txBody>
          <a:bodyPr/>
          <a:lstStyle/>
          <a:p>
            <a:fld id="{74D0EE78-F9C2-49A2-96C8-4B28F4817B90}" type="slidenum">
              <a:rPr lang="de-AT" smtClean="0"/>
              <a:t>11</a:t>
            </a:fld>
            <a:endParaRPr lang="de-AT"/>
          </a:p>
        </p:txBody>
      </p:sp>
    </p:spTree>
    <p:extLst>
      <p:ext uri="{BB962C8B-B14F-4D97-AF65-F5344CB8AC3E}">
        <p14:creationId xmlns:p14="http://schemas.microsoft.com/office/powerpoint/2010/main" val="4177583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Pfarrhöfe und Bibliotheken am häufigsten in ländlichen Gemeinden, </a:t>
            </a:r>
            <a:r>
              <a:rPr lang="de-AT" dirty="0"/>
              <a:t>Quartiere/Plätze, temporäre Dritte Orte (Pop </a:t>
            </a:r>
            <a:r>
              <a:rPr lang="de-AT" dirty="0" err="1"/>
              <a:t>up</a:t>
            </a:r>
            <a:r>
              <a:rPr lang="de-AT" dirty="0"/>
              <a:t> Wanderkiosk), Co-Working Spaces</a:t>
            </a:r>
            <a:r>
              <a:rPr lang="de-DE" dirty="0"/>
              <a:t>. Aber auch interaktive Bildungs- </a:t>
            </a:r>
            <a:r>
              <a:rPr lang="de-AT" dirty="0"/>
              <a:t>und Kulturorte </a:t>
            </a:r>
          </a:p>
          <a:p>
            <a:r>
              <a:rPr lang="de-DE" dirty="0"/>
              <a:t>seit den 2000er Jahren werden  auch Bibliotheken immer öfters als ein Dritter Ort diskutiert. Sie entwickeln sich zunehmend zu Orten mit hoher Aufenthaltsqualität. </a:t>
            </a:r>
            <a:r>
              <a:rPr lang="de-AT" dirty="0"/>
              <a:t>Während der Wanderkiosk niederschwellig organisiert </a:t>
            </a:r>
            <a:r>
              <a:rPr lang="de-DE" dirty="0"/>
              <a:t>und nur für einen begrenzten Zeitraum genutzt wird, ist das W*</a:t>
            </a:r>
            <a:r>
              <a:rPr lang="de-DE" dirty="0" err="1"/>
              <a:t>ort</a:t>
            </a:r>
            <a:r>
              <a:rPr lang="de-DE" dirty="0"/>
              <a:t> Lustenau hingegen unter der Leitung einer Geschäftsführerin und besteht für längere Zeit, mit dem Ziel, dass Erwachsene Kindern ihre Zeit schenken und auf Augenhöhe begegnen. Oder auch das Otelo: ehrenamtlich organisiert mit der Funktion, Leerstände kreativ zu nutzen. </a:t>
            </a:r>
          </a:p>
        </p:txBody>
      </p:sp>
      <p:sp>
        <p:nvSpPr>
          <p:cNvPr id="4" name="Foliennummernplatzhalter 3"/>
          <p:cNvSpPr>
            <a:spLocks noGrp="1"/>
          </p:cNvSpPr>
          <p:nvPr>
            <p:ph type="sldNum" sz="quarter" idx="10"/>
          </p:nvPr>
        </p:nvSpPr>
        <p:spPr/>
        <p:txBody>
          <a:bodyPr/>
          <a:lstStyle/>
          <a:p>
            <a:fld id="{74D0EE78-F9C2-49A2-96C8-4B28F4817B90}" type="slidenum">
              <a:rPr lang="de-AT" smtClean="0"/>
              <a:t>12</a:t>
            </a:fld>
            <a:endParaRPr lang="de-AT"/>
          </a:p>
        </p:txBody>
      </p:sp>
    </p:spTree>
    <p:extLst>
      <p:ext uri="{BB962C8B-B14F-4D97-AF65-F5344CB8AC3E}">
        <p14:creationId xmlns:p14="http://schemas.microsoft.com/office/powerpoint/2010/main" val="128443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100" b="1" i="0" u="none" strike="noStrike" kern="1200" baseline="0" dirty="0" smtClean="0">
                <a:solidFill>
                  <a:schemeClr val="tx1"/>
                </a:solidFill>
                <a:effectLst/>
                <a:latin typeface="+mn-lt"/>
                <a:ea typeface="+mn-ea"/>
                <a:cs typeface="+mn-cs"/>
              </a:rPr>
              <a:t>Rahmenbedingungen</a:t>
            </a:r>
            <a:endParaRPr lang="de-AT" sz="1100" b="0" i="0" u="none" strike="noStrike" kern="1200" baseline="0" dirty="0" smtClean="0">
              <a:solidFill>
                <a:schemeClr val="tx1"/>
              </a:solidFill>
              <a:effectLst/>
              <a:latin typeface="+mn-lt"/>
              <a:ea typeface="+mn-ea"/>
              <a:cs typeface="+mn-cs"/>
            </a:endParaRPr>
          </a:p>
          <a:p>
            <a:r>
              <a:rPr lang="de-AT" sz="1100" b="1" i="0" u="none" strike="noStrike" kern="1200" baseline="0" dirty="0" smtClean="0">
                <a:solidFill>
                  <a:schemeClr val="tx1"/>
                </a:solidFill>
                <a:effectLst/>
                <a:latin typeface="+mn-lt"/>
                <a:ea typeface="+mn-ea"/>
                <a:cs typeface="+mn-cs"/>
              </a:rPr>
              <a:t>– </a:t>
            </a:r>
            <a:r>
              <a:rPr lang="de-AT" sz="1100" b="1" i="0" u="none" strike="noStrike" kern="1200" baseline="0" dirty="0" err="1" smtClean="0">
                <a:solidFill>
                  <a:schemeClr val="tx1"/>
                </a:solidFill>
                <a:effectLst/>
                <a:latin typeface="+mn-lt"/>
                <a:ea typeface="+mn-ea"/>
                <a:cs typeface="+mn-cs"/>
              </a:rPr>
              <a:t>Ermöglichkeitsrahmen</a:t>
            </a:r>
            <a:r>
              <a:rPr lang="de-AT" sz="1100" b="1" i="0" u="none" strike="noStrike" kern="1200" baseline="0" dirty="0" smtClean="0">
                <a:solidFill>
                  <a:schemeClr val="tx1"/>
                </a:solidFill>
                <a:effectLst/>
                <a:latin typeface="+mn-lt"/>
                <a:ea typeface="+mn-ea"/>
                <a:cs typeface="+mn-cs"/>
              </a:rPr>
              <a:t> bieten:</a:t>
            </a:r>
            <a:r>
              <a:rPr lang="de-AT" sz="1100" b="0" i="0" u="none" strike="noStrike" kern="1200" baseline="0" dirty="0" smtClean="0">
                <a:solidFill>
                  <a:schemeClr val="tx1"/>
                </a:solidFill>
                <a:effectLst/>
                <a:latin typeface="+mn-lt"/>
                <a:ea typeface="+mn-ea"/>
                <a:cs typeface="+mn-cs"/>
              </a:rPr>
              <a:t> Leicht in Verbindung bleiben können, Möglichkeit punktuell mitwirken zu können und dann aber auch problemlos wieder auszusteigen (Pop-Up Charakter, angepasst an realitätsnahe Biographien) Chance hoch wiederzukommen</a:t>
            </a:r>
          </a:p>
          <a:p>
            <a:r>
              <a:rPr lang="de-AT" sz="1100" b="1" i="0" u="none" strike="noStrike" kern="1200" baseline="0" dirty="0" smtClean="0">
                <a:solidFill>
                  <a:schemeClr val="tx1"/>
                </a:solidFill>
                <a:effectLst/>
                <a:latin typeface="+mn-lt"/>
                <a:ea typeface="+mn-ea"/>
                <a:cs typeface="+mn-cs"/>
              </a:rPr>
              <a:t>– Institutionelles </a:t>
            </a:r>
            <a:r>
              <a:rPr lang="de-AT" sz="1100" b="1" i="0" u="none" strike="noStrike" kern="1200" baseline="0" dirty="0" err="1" smtClean="0">
                <a:solidFill>
                  <a:schemeClr val="tx1"/>
                </a:solidFill>
                <a:effectLst/>
                <a:latin typeface="+mn-lt"/>
                <a:ea typeface="+mn-ea"/>
                <a:cs typeface="+mn-cs"/>
              </a:rPr>
              <a:t>Commitment</a:t>
            </a:r>
            <a:r>
              <a:rPr lang="de-AT" sz="1100" b="0" i="0" u="none" strike="noStrike" kern="1200" baseline="0" dirty="0" smtClean="0">
                <a:solidFill>
                  <a:schemeClr val="tx1"/>
                </a:solidFill>
                <a:effectLst/>
                <a:latin typeface="+mn-lt"/>
                <a:ea typeface="+mn-ea"/>
                <a:cs typeface="+mn-cs"/>
              </a:rPr>
              <a:t> (Bsp. Otelos, Zusage per Gemeindebeschluss) als starkes Zeichen von Offenheit und Zuspruch an Orte selbst und somit Offenheit und Interesse an längerfristigen Kulturwandel in Gemeinden/Regionen – Standort des Raumes als wichtiger </a:t>
            </a:r>
          </a:p>
          <a:p>
            <a:r>
              <a:rPr lang="de-AT" sz="1100" b="0" i="0" u="none" strike="noStrike" kern="1200" baseline="0" smtClean="0">
                <a:solidFill>
                  <a:schemeClr val="tx1"/>
                </a:solidFill>
                <a:effectLst/>
                <a:latin typeface="+mn-lt"/>
                <a:ea typeface="+mn-ea"/>
                <a:cs typeface="+mn-cs"/>
              </a:rPr>
              <a:t> </a:t>
            </a:r>
            <a:r>
              <a:rPr lang="de-AT" sz="1100" b="1" i="0" u="none" strike="noStrike" kern="1200" baseline="0" smtClean="0">
                <a:solidFill>
                  <a:schemeClr val="tx1"/>
                </a:solidFill>
                <a:effectLst/>
                <a:latin typeface="+mn-lt"/>
                <a:ea typeface="+mn-ea"/>
                <a:cs typeface="+mn-cs"/>
              </a:rPr>
              <a:t>Erfolgsfaktor </a:t>
            </a:r>
            <a:r>
              <a:rPr lang="de-AT" sz="1100" b="1" i="0" u="none" strike="noStrike" kern="1200" baseline="0" dirty="0" smtClean="0">
                <a:solidFill>
                  <a:schemeClr val="tx1"/>
                </a:solidFill>
                <a:effectLst/>
                <a:latin typeface="+mn-lt"/>
                <a:ea typeface="+mn-ea"/>
                <a:cs typeface="+mn-cs"/>
              </a:rPr>
              <a:t>Haltung</a:t>
            </a:r>
            <a:r>
              <a:rPr lang="de-AT" sz="1100" b="0" i="0" u="none" strike="noStrike" kern="1200" baseline="0" dirty="0" smtClean="0">
                <a:solidFill>
                  <a:schemeClr val="tx1"/>
                </a:solidFill>
                <a:effectLst/>
                <a:latin typeface="+mn-lt"/>
                <a:ea typeface="+mn-ea"/>
                <a:cs typeface="+mn-cs"/>
              </a:rPr>
              <a:t> </a:t>
            </a:r>
          </a:p>
          <a:p>
            <a:r>
              <a:rPr lang="de-AT" sz="1100" b="1" i="0" u="none" strike="noStrike" kern="1200" baseline="0" dirty="0" smtClean="0">
                <a:solidFill>
                  <a:schemeClr val="tx1"/>
                </a:solidFill>
                <a:effectLst/>
                <a:latin typeface="+mn-lt"/>
                <a:ea typeface="+mn-ea"/>
                <a:cs typeface="+mn-cs"/>
              </a:rPr>
              <a:t>– </a:t>
            </a:r>
            <a:r>
              <a:rPr lang="de-AT" sz="1100" b="1" i="0" u="none" strike="noStrike" kern="1200" baseline="0" dirty="0" err="1" smtClean="0">
                <a:solidFill>
                  <a:schemeClr val="tx1"/>
                </a:solidFill>
                <a:effectLst/>
                <a:latin typeface="+mn-lt"/>
                <a:ea typeface="+mn-ea"/>
                <a:cs typeface="+mn-cs"/>
              </a:rPr>
              <a:t>Niederschwelligkeit</a:t>
            </a:r>
            <a:r>
              <a:rPr lang="de-AT" sz="1100" b="1" i="0" u="none" strike="noStrike" kern="1200" baseline="0" dirty="0" smtClean="0">
                <a:solidFill>
                  <a:schemeClr val="tx1"/>
                </a:solidFill>
                <a:effectLst/>
                <a:latin typeface="+mn-lt"/>
                <a:ea typeface="+mn-ea"/>
                <a:cs typeface="+mn-cs"/>
              </a:rPr>
              <a:t>:</a:t>
            </a:r>
            <a:r>
              <a:rPr lang="de-AT" sz="1100" b="0" i="0" u="none" strike="noStrike" kern="1200" baseline="0" dirty="0" smtClean="0">
                <a:solidFill>
                  <a:schemeClr val="tx1"/>
                </a:solidFill>
                <a:effectLst/>
                <a:latin typeface="+mn-lt"/>
                <a:ea typeface="+mn-ea"/>
                <a:cs typeface="+mn-cs"/>
              </a:rPr>
              <a:t> Sowohl beim Einstieg, als auch bei Ideen, die selbst umgesetzt werden wollen. Aber auch die Art der Veranstaltungen selbst, Begegnungen ermöglichen ohne Druck und einfach nur der Begegnung selbst wegen (nicht wegen Austauschs möglichst vieler Businesscards)</a:t>
            </a:r>
          </a:p>
          <a:p>
            <a:r>
              <a:rPr lang="de-AT" sz="1100" b="1" i="0" u="none" strike="noStrike" kern="1200" baseline="0" dirty="0" smtClean="0">
                <a:solidFill>
                  <a:schemeClr val="tx1"/>
                </a:solidFill>
                <a:effectLst/>
                <a:latin typeface="+mn-lt"/>
                <a:ea typeface="+mn-ea"/>
                <a:cs typeface="+mn-cs"/>
              </a:rPr>
              <a:t>– Orte für Altersdurchmischung:</a:t>
            </a:r>
            <a:r>
              <a:rPr lang="de-AT" sz="1100" b="0" i="0" u="none" strike="noStrike" kern="1200" baseline="0" dirty="0" smtClean="0">
                <a:solidFill>
                  <a:schemeClr val="tx1"/>
                </a:solidFill>
                <a:effectLst/>
                <a:latin typeface="+mn-lt"/>
                <a:ea typeface="+mn-ea"/>
                <a:cs typeface="+mn-cs"/>
              </a:rPr>
              <a:t> Voneinander lernen, Wissen weitergeben, generationenübergreifend begegnen Zusammenarbeit und Betriebssystem</a:t>
            </a:r>
          </a:p>
          <a:p>
            <a:r>
              <a:rPr lang="de-AT" sz="1100" b="1" i="0" u="none" strike="noStrike" kern="1200" baseline="0" dirty="0" smtClean="0">
                <a:solidFill>
                  <a:schemeClr val="tx1"/>
                </a:solidFill>
                <a:effectLst/>
                <a:latin typeface="+mn-lt"/>
                <a:ea typeface="+mn-ea"/>
                <a:cs typeface="+mn-cs"/>
              </a:rPr>
              <a:t>– Spezielle Rolle des Gastgebens:</a:t>
            </a:r>
            <a:r>
              <a:rPr lang="de-AT" sz="1100" b="0" i="0" u="none" strike="noStrike" kern="1200" baseline="0" dirty="0" smtClean="0">
                <a:solidFill>
                  <a:schemeClr val="tx1"/>
                </a:solidFill>
                <a:effectLst/>
                <a:latin typeface="+mn-lt"/>
                <a:ea typeface="+mn-ea"/>
                <a:cs typeface="+mn-cs"/>
              </a:rPr>
              <a:t> Einerseits die Art und Weise, wie Räume mit Leben gefüllt werden, andererseits wie sich Gruppen organisieren (</a:t>
            </a:r>
            <a:r>
              <a:rPr lang="de-AT" sz="1100" b="0" i="0" u="none" strike="noStrike" kern="1200" baseline="0" dirty="0" err="1" smtClean="0">
                <a:solidFill>
                  <a:schemeClr val="tx1"/>
                </a:solidFill>
                <a:effectLst/>
                <a:latin typeface="+mn-lt"/>
                <a:ea typeface="+mn-ea"/>
                <a:cs typeface="+mn-cs"/>
              </a:rPr>
              <a:t>Bsp</a:t>
            </a:r>
            <a:r>
              <a:rPr lang="de-AT" sz="1100" b="0" i="0" u="none" strike="noStrike" kern="1200" baseline="0" dirty="0" smtClean="0">
                <a:solidFill>
                  <a:schemeClr val="tx1"/>
                </a:solidFill>
                <a:effectLst/>
                <a:latin typeface="+mn-lt"/>
                <a:ea typeface="+mn-ea"/>
                <a:cs typeface="+mn-cs"/>
              </a:rPr>
              <a:t>: Die Magic-</a:t>
            </a:r>
            <a:r>
              <a:rPr lang="de-AT" sz="1100" b="0" i="0" u="none" strike="noStrike" kern="1200" baseline="0" dirty="0" err="1" smtClean="0">
                <a:solidFill>
                  <a:schemeClr val="tx1"/>
                </a:solidFill>
                <a:effectLst/>
                <a:latin typeface="+mn-lt"/>
                <a:ea typeface="+mn-ea"/>
                <a:cs typeface="+mn-cs"/>
              </a:rPr>
              <a:t>Five</a:t>
            </a:r>
            <a:r>
              <a:rPr lang="de-AT" sz="1100" b="0" i="0" u="none" strike="noStrike" kern="1200" baseline="0" dirty="0" smtClean="0">
                <a:solidFill>
                  <a:schemeClr val="tx1"/>
                </a:solidFill>
                <a:effectLst/>
                <a:latin typeface="+mn-lt"/>
                <a:ea typeface="+mn-ea"/>
                <a:cs typeface="+mn-cs"/>
              </a:rPr>
              <a:t> bei den Otelos)</a:t>
            </a:r>
          </a:p>
          <a:p>
            <a:r>
              <a:rPr lang="de-AT" sz="1100" b="1" i="0" u="none" strike="noStrike" kern="1200" baseline="0" dirty="0" smtClean="0">
                <a:solidFill>
                  <a:schemeClr val="tx1"/>
                </a:solidFill>
                <a:effectLst/>
                <a:latin typeface="+mn-lt"/>
                <a:ea typeface="+mn-ea"/>
                <a:cs typeface="+mn-cs"/>
              </a:rPr>
              <a:t>– Hoher Grad an Offenheit für ergebnisoffene Experimente:</a:t>
            </a:r>
            <a:r>
              <a:rPr lang="de-AT" sz="1100" b="0" i="0" u="none" strike="noStrike" kern="1200" baseline="0" dirty="0" smtClean="0">
                <a:solidFill>
                  <a:schemeClr val="tx1"/>
                </a:solidFill>
                <a:effectLst/>
                <a:latin typeface="+mn-lt"/>
                <a:ea typeface="+mn-ea"/>
                <a:cs typeface="+mn-cs"/>
              </a:rPr>
              <a:t> Niederschwellig Möglichkeiten schaffen, angepasst daran, wie gerade junge Menschen ticken. Bevor Aktivitäten eingebettet werden, können sie zuerst ausprobiert werden – Zentral ist immer die Frage, wie kann die Umgebung geschaffen werden, dass sich die Dinge selbst entfalten. Dazu gehört auch die Art des Betriebssystems, die die Zusammenarbeit/das Zusammensein gestaltet und strukturiert wird.</a:t>
            </a:r>
          </a:p>
          <a:p>
            <a:r>
              <a:rPr lang="de-AT" sz="1100" b="1" i="0" u="none" strike="noStrike" kern="1200" baseline="0" dirty="0" smtClean="0">
                <a:solidFill>
                  <a:schemeClr val="tx1"/>
                </a:solidFill>
                <a:effectLst/>
                <a:latin typeface="+mn-lt"/>
                <a:ea typeface="+mn-ea"/>
                <a:cs typeface="+mn-cs"/>
              </a:rPr>
              <a:t> Wirkung nach innen und außen</a:t>
            </a:r>
            <a:endParaRPr lang="de-AT" sz="1100" b="0" i="0" u="none" strike="noStrike" kern="1200" baseline="0" dirty="0" smtClean="0">
              <a:solidFill>
                <a:schemeClr val="tx1"/>
              </a:solidFill>
              <a:effectLst/>
              <a:latin typeface="+mn-lt"/>
              <a:ea typeface="+mn-ea"/>
              <a:cs typeface="+mn-cs"/>
            </a:endParaRPr>
          </a:p>
          <a:p>
            <a:r>
              <a:rPr lang="de-AT" sz="1100" b="0" i="0" u="none" strike="noStrike" kern="1200" baseline="0" dirty="0" smtClean="0">
                <a:solidFill>
                  <a:schemeClr val="tx1"/>
                </a:solidFill>
                <a:effectLst/>
                <a:latin typeface="+mn-lt"/>
                <a:ea typeface="+mn-ea"/>
                <a:cs typeface="+mn-cs"/>
              </a:rPr>
              <a:t>– </a:t>
            </a:r>
            <a:r>
              <a:rPr lang="de-AT" sz="1100" b="1" i="0" u="none" strike="noStrike" kern="1200" baseline="0" dirty="0" err="1" smtClean="0">
                <a:solidFill>
                  <a:schemeClr val="tx1"/>
                </a:solidFill>
                <a:effectLst/>
                <a:latin typeface="+mn-lt"/>
                <a:ea typeface="+mn-ea"/>
                <a:cs typeface="+mn-cs"/>
              </a:rPr>
              <a:t>community</a:t>
            </a:r>
            <a:r>
              <a:rPr lang="de-AT" sz="1100" b="1" i="0" u="none" strike="noStrike" kern="1200" baseline="0" dirty="0" smtClean="0">
                <a:solidFill>
                  <a:schemeClr val="tx1"/>
                </a:solidFill>
                <a:effectLst/>
                <a:latin typeface="+mn-lt"/>
                <a:ea typeface="+mn-ea"/>
                <a:cs typeface="+mn-cs"/>
              </a:rPr>
              <a:t> </a:t>
            </a:r>
            <a:r>
              <a:rPr lang="de-AT" sz="1100" b="1" i="0" u="none" strike="noStrike" kern="1200" baseline="0" dirty="0" err="1" smtClean="0">
                <a:solidFill>
                  <a:schemeClr val="tx1"/>
                </a:solidFill>
                <a:effectLst/>
                <a:latin typeface="+mn-lt"/>
                <a:ea typeface="+mn-ea"/>
                <a:cs typeface="+mn-cs"/>
              </a:rPr>
              <a:t>building</a:t>
            </a:r>
            <a:r>
              <a:rPr lang="de-AT" sz="1100" b="1" i="0" u="none" strike="noStrike" kern="1200" baseline="0" dirty="0" smtClean="0">
                <a:solidFill>
                  <a:schemeClr val="tx1"/>
                </a:solidFill>
                <a:effectLst/>
                <a:latin typeface="+mn-lt"/>
                <a:ea typeface="+mn-ea"/>
                <a:cs typeface="+mn-cs"/>
              </a:rPr>
              <a:t>, </a:t>
            </a:r>
            <a:r>
              <a:rPr lang="de-AT" sz="1100" b="1" i="0" u="none" strike="noStrike" kern="1200" baseline="0" dirty="0" err="1" smtClean="0">
                <a:solidFill>
                  <a:schemeClr val="tx1"/>
                </a:solidFill>
                <a:effectLst/>
                <a:latin typeface="+mn-lt"/>
                <a:ea typeface="+mn-ea"/>
                <a:cs typeface="+mn-cs"/>
              </a:rPr>
              <a:t>community</a:t>
            </a:r>
            <a:r>
              <a:rPr lang="de-AT" sz="1100" b="1" i="0" u="none" strike="noStrike" kern="1200" baseline="0" dirty="0" smtClean="0">
                <a:solidFill>
                  <a:schemeClr val="tx1"/>
                </a:solidFill>
                <a:effectLst/>
                <a:latin typeface="+mn-lt"/>
                <a:ea typeface="+mn-ea"/>
                <a:cs typeface="+mn-cs"/>
              </a:rPr>
              <a:t> </a:t>
            </a:r>
            <a:r>
              <a:rPr lang="de-AT" sz="1100" b="1" i="0" u="none" strike="noStrike" kern="1200" baseline="0" dirty="0" err="1" smtClean="0">
                <a:solidFill>
                  <a:schemeClr val="tx1"/>
                </a:solidFill>
                <a:effectLst/>
                <a:latin typeface="+mn-lt"/>
                <a:ea typeface="+mn-ea"/>
                <a:cs typeface="+mn-cs"/>
              </a:rPr>
              <a:t>education</a:t>
            </a:r>
            <a:r>
              <a:rPr lang="de-AT" sz="1100" b="1" i="0" u="none" strike="noStrike" kern="1200" baseline="0" dirty="0" smtClean="0">
                <a:solidFill>
                  <a:schemeClr val="tx1"/>
                </a:solidFill>
                <a:effectLst/>
                <a:latin typeface="+mn-lt"/>
                <a:ea typeface="+mn-ea"/>
                <a:cs typeface="+mn-cs"/>
              </a:rPr>
              <a:t>:</a:t>
            </a:r>
            <a:r>
              <a:rPr lang="de-AT" sz="1100" b="0" i="0" u="none" strike="noStrike" kern="1200" baseline="0" dirty="0" smtClean="0">
                <a:solidFill>
                  <a:schemeClr val="tx1"/>
                </a:solidFill>
                <a:effectLst/>
                <a:latin typeface="+mn-lt"/>
                <a:ea typeface="+mn-ea"/>
                <a:cs typeface="+mn-cs"/>
              </a:rPr>
              <a:t> Sich begegnen, voneinander lernen</a:t>
            </a:r>
          </a:p>
          <a:p>
            <a:r>
              <a:rPr lang="de-AT" sz="1100" b="1" i="0" u="none" strike="noStrike" kern="1200" baseline="0" dirty="0" smtClean="0">
                <a:solidFill>
                  <a:schemeClr val="tx1"/>
                </a:solidFill>
                <a:effectLst/>
                <a:latin typeface="+mn-lt"/>
                <a:ea typeface="+mn-ea"/>
                <a:cs typeface="+mn-cs"/>
              </a:rPr>
              <a:t>– Gesellschaftliche Wirkung:</a:t>
            </a:r>
            <a:r>
              <a:rPr lang="de-AT" sz="1100" b="0" i="0" u="none" strike="noStrike" kern="1200" baseline="0" dirty="0" smtClean="0">
                <a:solidFill>
                  <a:schemeClr val="tx1"/>
                </a:solidFill>
                <a:effectLst/>
                <a:latin typeface="+mn-lt"/>
                <a:ea typeface="+mn-ea"/>
                <a:cs typeface="+mn-cs"/>
              </a:rPr>
              <a:t> Große Sehnsucht nach Begegnung, Einsamkeit nimmt zu, durch </a:t>
            </a:r>
            <a:r>
              <a:rPr lang="de-AT" sz="1100" b="0" i="0" u="none" strike="noStrike" kern="1200" baseline="0" dirty="0" err="1" smtClean="0">
                <a:solidFill>
                  <a:schemeClr val="tx1"/>
                </a:solidFill>
                <a:effectLst/>
                <a:latin typeface="+mn-lt"/>
                <a:ea typeface="+mn-ea"/>
                <a:cs typeface="+mn-cs"/>
              </a:rPr>
              <a:t>Coronapandemie</a:t>
            </a:r>
            <a:r>
              <a:rPr lang="de-AT" sz="1100" b="0" i="0" u="none" strike="noStrike" kern="1200" baseline="0" dirty="0" smtClean="0">
                <a:solidFill>
                  <a:schemeClr val="tx1"/>
                </a:solidFill>
                <a:effectLst/>
                <a:latin typeface="+mn-lt"/>
                <a:ea typeface="+mn-ea"/>
                <a:cs typeface="+mn-cs"/>
              </a:rPr>
              <a:t> noch stärker. Art der Angebote oft gar nicht im speziellen wichtig, sondern viel mehr Begegnungen ermöglichen, die sozialen Zusammenhalt stärken oder</a:t>
            </a:r>
          </a:p>
          <a:p>
            <a:r>
              <a:rPr lang="de-AT" sz="1100" b="0" i="0" u="none" strike="noStrike" kern="1200" baseline="0" dirty="0" smtClean="0">
                <a:solidFill>
                  <a:schemeClr val="tx1"/>
                </a:solidFill>
                <a:effectLst/>
                <a:latin typeface="+mn-lt"/>
                <a:ea typeface="+mn-ea"/>
                <a:cs typeface="+mn-cs"/>
              </a:rPr>
              <a:t>generell erst erlebbar machen – Raum für soziale Durchmischung: Im Spannungsfeld</a:t>
            </a:r>
          </a:p>
          <a:p>
            <a:r>
              <a:rPr lang="de-AT" sz="1100" b="0" i="0" u="none" strike="noStrike" kern="1200" baseline="0" dirty="0" smtClean="0">
                <a:solidFill>
                  <a:schemeClr val="tx1"/>
                </a:solidFill>
                <a:effectLst/>
                <a:latin typeface="+mn-lt"/>
                <a:ea typeface="+mn-ea"/>
                <a:cs typeface="+mn-cs"/>
              </a:rPr>
              <a:t>des Fremden kann viel Neues entstehen (Martin Hollinetz) Möglichkeiten schaffen sich mit Menschen außerhalb der eigenen “Bubble” auszutauschen, gemeinsam etwas erleben</a:t>
            </a:r>
          </a:p>
          <a:p>
            <a:r>
              <a:rPr lang="de-AT" sz="1100" b="0" i="0" u="none" strike="noStrike" kern="1200" baseline="0" dirty="0" smtClean="0">
                <a:solidFill>
                  <a:schemeClr val="tx1"/>
                </a:solidFill>
                <a:effectLst/>
                <a:latin typeface="+mn-lt"/>
                <a:ea typeface="+mn-ea"/>
                <a:cs typeface="+mn-cs"/>
              </a:rPr>
              <a:t>– Raum für Zukunftsgestaltung: Einerseits durch Beschäftigung mit bestimmten Themen aber auch die Art und Weise wie Räume gestaltet werden – Themenfelder Raum geben, die nicht über klassische Vereinsstrukturen abgebildet werden können.</a:t>
            </a:r>
          </a:p>
        </p:txBody>
      </p:sp>
      <p:sp>
        <p:nvSpPr>
          <p:cNvPr id="4" name="Foliennummernplatzhalter 3"/>
          <p:cNvSpPr>
            <a:spLocks noGrp="1"/>
          </p:cNvSpPr>
          <p:nvPr>
            <p:ph type="sldNum" sz="quarter" idx="10"/>
          </p:nvPr>
        </p:nvSpPr>
        <p:spPr/>
        <p:txBody>
          <a:bodyPr/>
          <a:lstStyle/>
          <a:p>
            <a:fld id="{74D0EE78-F9C2-49A2-96C8-4B28F4817B90}" type="slidenum">
              <a:rPr lang="de-AT" smtClean="0"/>
              <a:t>13</a:t>
            </a:fld>
            <a:endParaRPr lang="de-AT"/>
          </a:p>
        </p:txBody>
      </p:sp>
    </p:spTree>
    <p:extLst>
      <p:ext uri="{BB962C8B-B14F-4D97-AF65-F5344CB8AC3E}">
        <p14:creationId xmlns:p14="http://schemas.microsoft.com/office/powerpoint/2010/main" val="2152178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Ein Mischpult für Dritte Orte – was macht einen lebendigen Dritten Ort aus?</a:t>
            </a:r>
          </a:p>
          <a:p>
            <a:r>
              <a:rPr lang="de-DE" dirty="0"/>
              <a:t>Wichtige Regler wären:</a:t>
            </a:r>
            <a:endParaRPr lang="de-AT" dirty="0"/>
          </a:p>
          <a:p>
            <a:r>
              <a:rPr lang="de-DE" b="1" dirty="0"/>
              <a:t>Betriebssystem/Struktur </a:t>
            </a:r>
            <a:r>
              <a:rPr lang="de-DE" dirty="0"/>
              <a:t>zwischen Selbstorganisation und Hosting</a:t>
            </a:r>
            <a:endParaRPr lang="de-AT" dirty="0"/>
          </a:p>
          <a:p>
            <a:r>
              <a:rPr lang="de-DE" b="1" dirty="0"/>
              <a:t>Führung </a:t>
            </a:r>
            <a:r>
              <a:rPr lang="de-DE" dirty="0"/>
              <a:t>zwischen Management und Leadership</a:t>
            </a:r>
            <a:endParaRPr lang="de-AT" dirty="0"/>
          </a:p>
          <a:p>
            <a:r>
              <a:rPr lang="de-DE" b="1" dirty="0"/>
              <a:t>Raum </a:t>
            </a:r>
            <a:r>
              <a:rPr lang="de-DE" dirty="0"/>
              <a:t>zwischen neutraler Leerraum und gestalteter Atmosphäre / Sprache /Design</a:t>
            </a:r>
            <a:endParaRPr lang="de-AT" dirty="0"/>
          </a:p>
          <a:p>
            <a:r>
              <a:rPr lang="de-DE" b="1" dirty="0"/>
              <a:t>Programm </a:t>
            </a:r>
            <a:r>
              <a:rPr lang="de-DE" dirty="0"/>
              <a:t>zwischen spontanen Events und geplanten (originellen) Impulsen</a:t>
            </a:r>
            <a:endParaRPr lang="de-AT" dirty="0"/>
          </a:p>
          <a:p>
            <a:r>
              <a:rPr lang="de-DE" b="1" dirty="0"/>
              <a:t>Geld </a:t>
            </a:r>
            <a:r>
              <a:rPr lang="de-DE" dirty="0"/>
              <a:t>zwischen eigenständig, eigenverantwortlich/teilen und Fördertöpfe anzapfen</a:t>
            </a:r>
            <a:endParaRPr lang="de-AT" dirty="0"/>
          </a:p>
          <a:p>
            <a:r>
              <a:rPr lang="de-DE" b="1" dirty="0"/>
              <a:t>Haltung </a:t>
            </a:r>
            <a:r>
              <a:rPr lang="de-DE" dirty="0"/>
              <a:t>zwischen Gelassenheit /Offenheit/Neugierde und Zielorientierung /Organisation / Klarheit</a:t>
            </a:r>
            <a:endParaRPr lang="de-AT" dirty="0"/>
          </a:p>
          <a:p>
            <a:r>
              <a:rPr lang="de-DE" b="1" dirty="0"/>
              <a:t>Bürokratie </a:t>
            </a:r>
            <a:r>
              <a:rPr lang="de-DE" dirty="0"/>
              <a:t>Frühzeitig in diesen Überlegungen Gemeinden und Verwaltung mit ins Boot holen. Menschen von Nutzungsregeln überzeugen und gut abholen. Sensibilisierung von Menschen,</a:t>
            </a:r>
            <a:endParaRPr lang="de-AT" dirty="0"/>
          </a:p>
          <a:p>
            <a:r>
              <a:rPr lang="de-DE" dirty="0"/>
              <a:t>die Bestimmungen zu verantworten haben.</a:t>
            </a:r>
            <a:endParaRPr lang="de-AT" dirty="0"/>
          </a:p>
          <a:p>
            <a:r>
              <a:rPr lang="de-DE" b="1" dirty="0"/>
              <a:t>Kommunikation und Marketing </a:t>
            </a:r>
            <a:r>
              <a:rPr lang="de-DE" dirty="0"/>
              <a:t>zwischen „gezielt ansprechen“ und breite Öffentlichkeitsarbeit</a:t>
            </a:r>
          </a:p>
          <a:p>
            <a:endParaRPr lang="de-DE" dirty="0"/>
          </a:p>
          <a:p>
            <a:r>
              <a:rPr lang="de-AT" dirty="0"/>
              <a:t>Je nach </a:t>
            </a:r>
            <a:r>
              <a:rPr lang="de-DE" dirty="0"/>
              <a:t>Umfeld und Zielsetzung können die unterschiedlichen Regler verschoben und immer wieder angepasst werden,</a:t>
            </a:r>
          </a:p>
          <a:p>
            <a:r>
              <a:rPr lang="de-DE" dirty="0"/>
              <a:t>bis die Mischung passt. Jedenfalls gilt auch hier: nur lauter ist nicht unbedingt besser. So wie mehr Geld nicht</a:t>
            </a:r>
          </a:p>
          <a:p>
            <a:r>
              <a:rPr lang="de-DE" dirty="0"/>
              <a:t>automatisch den besseren Dritten Ort macht, aber hilfreich </a:t>
            </a:r>
            <a:r>
              <a:rPr lang="de-AT" dirty="0"/>
              <a:t>sein kann.</a:t>
            </a:r>
          </a:p>
        </p:txBody>
      </p:sp>
      <p:sp>
        <p:nvSpPr>
          <p:cNvPr id="4" name="Foliennummernplatzhalter 3"/>
          <p:cNvSpPr>
            <a:spLocks noGrp="1"/>
          </p:cNvSpPr>
          <p:nvPr>
            <p:ph type="sldNum" sz="quarter" idx="10"/>
          </p:nvPr>
        </p:nvSpPr>
        <p:spPr/>
        <p:txBody>
          <a:bodyPr/>
          <a:lstStyle/>
          <a:p>
            <a:fld id="{74D0EE78-F9C2-49A2-96C8-4B28F4817B90}" type="slidenum">
              <a:rPr lang="de-AT" smtClean="0"/>
              <a:t>14</a:t>
            </a:fld>
            <a:endParaRPr lang="de-AT"/>
          </a:p>
        </p:txBody>
      </p:sp>
    </p:spTree>
    <p:extLst>
      <p:ext uri="{BB962C8B-B14F-4D97-AF65-F5344CB8AC3E}">
        <p14:creationId xmlns:p14="http://schemas.microsoft.com/office/powerpoint/2010/main" val="263682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1939"/>
            <a:r>
              <a:rPr lang="de-DE" dirty="0" smtClean="0"/>
              <a:t>Das Projekt DORFPLATZ ist ein sozio-ökonomisches Zentrum für kooperatives Arbeiten, Lernen und Leben. Seit 2015 entsteht in dem ehemaligen Gestüt in St. </a:t>
            </a:r>
            <a:r>
              <a:rPr lang="de-DE" dirty="0" err="1" smtClean="0"/>
              <a:t>Andrä-Wördern</a:t>
            </a:r>
            <a:r>
              <a:rPr lang="de-DE" dirty="0" smtClean="0"/>
              <a:t> ein DORFPLATZ: ein realer Begegnungsort für alle mit vielfältigsten Möglichkeiten.</a:t>
            </a:r>
          </a:p>
          <a:p>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15</a:t>
            </a:fld>
            <a:endParaRPr lang="de-AT"/>
          </a:p>
        </p:txBody>
      </p:sp>
    </p:spTree>
    <p:extLst>
      <p:ext uri="{BB962C8B-B14F-4D97-AF65-F5344CB8AC3E}">
        <p14:creationId xmlns:p14="http://schemas.microsoft.com/office/powerpoint/2010/main" val="3482942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Durch die Mitwirkung verschiedener </a:t>
            </a:r>
            <a:r>
              <a:rPr lang="de-DE" dirty="0" err="1" smtClean="0"/>
              <a:t>KünstlerInnen</a:t>
            </a:r>
            <a:r>
              <a:rPr lang="de-DE" dirty="0" smtClean="0"/>
              <a:t> und </a:t>
            </a:r>
            <a:r>
              <a:rPr lang="de-DE" dirty="0" err="1" smtClean="0"/>
              <a:t>HandwerkerInnen</a:t>
            </a:r>
            <a:r>
              <a:rPr lang="de-DE" dirty="0" smtClean="0"/>
              <a:t> in kleinen Werkstätten, das Angebot eines Veranstaltungsraumes für Kunst, Kultur und Wissensvermittlung, Gemeinschaftsbüros, den täglichen Mittagstisch in der HOFKÜCHE, kulturelle Veranstaltungen, regelmäßig organisierte </a:t>
            </a:r>
            <a:r>
              <a:rPr lang="de-DE" dirty="0" err="1" smtClean="0"/>
              <a:t>Repair</a:t>
            </a:r>
            <a:r>
              <a:rPr lang="de-DE" dirty="0" smtClean="0"/>
              <a:t> Cafés und eine gemeinschaftlich genutzte Infrastruktur können sich Alt und Jung, Handwerk und Dienstleistung, </a:t>
            </a:r>
            <a:r>
              <a:rPr lang="de-DE" dirty="0" err="1" smtClean="0"/>
              <a:t>Foodcoop</a:t>
            </a:r>
            <a:r>
              <a:rPr lang="de-DE" dirty="0" smtClean="0"/>
              <a:t> und soziale Projekte, Kunst und Künstlerin, Kochbegeisterung und Heißhunger begegnen. </a:t>
            </a:r>
          </a:p>
          <a:p>
            <a:r>
              <a:rPr lang="de-DE" dirty="0" smtClean="0"/>
              <a:t>Gemeinsam erschaffen wir damit einen Treffpunkt für verschiedene Schichten, Ideen und Zugänge – und so entsteht ein soziales Gefüge, das Kooperation, Vernetzung und soziales Engagement ermöglicht.</a:t>
            </a:r>
          </a:p>
          <a:p>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16</a:t>
            </a:fld>
            <a:endParaRPr lang="de-AT"/>
          </a:p>
        </p:txBody>
      </p:sp>
    </p:spTree>
    <p:extLst>
      <p:ext uri="{BB962C8B-B14F-4D97-AF65-F5344CB8AC3E}">
        <p14:creationId xmlns:p14="http://schemas.microsoft.com/office/powerpoint/2010/main" val="296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Durch die Mitwirkung verschiedener </a:t>
            </a:r>
            <a:r>
              <a:rPr lang="de-DE" dirty="0" err="1" smtClean="0"/>
              <a:t>KünstlerInnen</a:t>
            </a:r>
            <a:r>
              <a:rPr lang="de-DE" dirty="0" smtClean="0"/>
              <a:t> und </a:t>
            </a:r>
            <a:r>
              <a:rPr lang="de-DE" dirty="0" err="1" smtClean="0"/>
              <a:t>HandwerkerInnen</a:t>
            </a:r>
            <a:r>
              <a:rPr lang="de-DE" dirty="0" smtClean="0"/>
              <a:t> in kleinen Werkstätten, das Angebot eines Veranstaltungsraumes für Kunst, Kultur und Wissensvermittlung, Gemeinschaftsbüros, den täglichen Mittagstisch in der HOFKÜCHE, kulturelle Veranstaltungen, regelmäßig organisierte </a:t>
            </a:r>
            <a:r>
              <a:rPr lang="de-DE" dirty="0" err="1" smtClean="0"/>
              <a:t>Repair</a:t>
            </a:r>
            <a:r>
              <a:rPr lang="de-DE" dirty="0" smtClean="0"/>
              <a:t> Cafés und eine gemeinschaftlich genutzte Infrastruktur können sich Alt und Jung, Handwerk und Dienstleistung, </a:t>
            </a:r>
            <a:r>
              <a:rPr lang="de-DE" dirty="0" err="1" smtClean="0"/>
              <a:t>Foodcoop</a:t>
            </a:r>
            <a:r>
              <a:rPr lang="de-DE" dirty="0" smtClean="0"/>
              <a:t> und soziale Projekte, Kunst und Künstlerin, Kochbegeisterung und Heißhunger begegnen. </a:t>
            </a:r>
          </a:p>
          <a:p>
            <a:r>
              <a:rPr lang="de-DE" dirty="0" smtClean="0"/>
              <a:t>Gemeinsam erschaffen wir damit einen Treffpunkt für verschiedene Schichten, Ideen und Zugänge – und so entsteht ein soziales Gefüge, das Kooperation, Vernetzung und soziales Engagement ermöglicht.</a:t>
            </a:r>
          </a:p>
          <a:p>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17</a:t>
            </a:fld>
            <a:endParaRPr lang="de-AT"/>
          </a:p>
        </p:txBody>
      </p:sp>
    </p:spTree>
    <p:extLst>
      <p:ext uri="{BB962C8B-B14F-4D97-AF65-F5344CB8AC3E}">
        <p14:creationId xmlns:p14="http://schemas.microsoft.com/office/powerpoint/2010/main" val="1666789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 fallen einem gleich viele Dritte Orte drinnen und </a:t>
            </a:r>
            <a:r>
              <a:rPr lang="de-DE" dirty="0" err="1"/>
              <a:t>draussen</a:t>
            </a:r>
            <a:r>
              <a:rPr lang="de-DE" dirty="0"/>
              <a:t> ein. Aber was ist das Verbindende? Sind das wirklich Dritte Orte? Ist nicht eh schon alles da? </a:t>
            </a:r>
            <a:r>
              <a:rPr lang="de-AT" dirty="0"/>
              <a:t>Unsere Kernfrage lautet: </a:t>
            </a:r>
            <a:r>
              <a:rPr lang="de-AT" b="1" dirty="0"/>
              <a:t>Wie können wir inspirierende Begegnungs- und Entwicklungsraume jenseits des Zuhause, des Arbeitsplatzes und der Konsumorte als Labore der Zukunft schaffen, die dem Gemeinwohl Nutzen stiften?</a:t>
            </a:r>
          </a:p>
        </p:txBody>
      </p:sp>
      <p:sp>
        <p:nvSpPr>
          <p:cNvPr id="4" name="Foliennummernplatzhalter 3"/>
          <p:cNvSpPr>
            <a:spLocks noGrp="1"/>
          </p:cNvSpPr>
          <p:nvPr>
            <p:ph type="sldNum" sz="quarter" idx="10"/>
          </p:nvPr>
        </p:nvSpPr>
        <p:spPr/>
        <p:txBody>
          <a:bodyPr/>
          <a:lstStyle/>
          <a:p>
            <a:fld id="{74D0EE78-F9C2-49A2-96C8-4B28F4817B90}" type="slidenum">
              <a:rPr lang="de-AT" smtClean="0"/>
              <a:t>18</a:t>
            </a:fld>
            <a:endParaRPr lang="de-AT"/>
          </a:p>
        </p:txBody>
      </p:sp>
    </p:spTree>
    <p:extLst>
      <p:ext uri="{BB962C8B-B14F-4D97-AF65-F5344CB8AC3E}">
        <p14:creationId xmlns:p14="http://schemas.microsoft.com/office/powerpoint/2010/main" val="2485673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Bewusst fördert das Programm durch eine Konzeptförderung schon den ersten Schritt: die Idee auszugestalten, mit den Gegebenheiten vor Ort in Einklang zu bringen, mögliche Räume und </a:t>
            </a:r>
            <a:r>
              <a:rPr lang="de-AT" dirty="0"/>
              <a:t>Sparringspartnerinnen und -partner auszumachen </a:t>
            </a:r>
            <a:r>
              <a:rPr lang="de-DE" dirty="0"/>
              <a:t>– damit der kühne Gedanke sich umsetzt und dem </a:t>
            </a:r>
            <a:r>
              <a:rPr lang="de-AT" dirty="0"/>
              <a:t>Realitätsabgleich standhalten kann. Gefragt hatte die Ausschreibung </a:t>
            </a:r>
            <a:r>
              <a:rPr lang="de-DE" dirty="0"/>
              <a:t>nach ortsspezifischen Konzepten und realistischen Ideen für Dritte Orte mit deutlich </a:t>
            </a:r>
            <a:r>
              <a:rPr lang="de-AT" dirty="0"/>
              <a:t>Sozialer und kultureller bildungsorientierter Programmatik, getragen von einem zukunftsfähigen Verantwortungsnetzwerk und mit konkreten Kooperations- und Netzwerkpartnern.</a:t>
            </a:r>
          </a:p>
        </p:txBody>
      </p:sp>
      <p:sp>
        <p:nvSpPr>
          <p:cNvPr id="4" name="Foliennummernplatzhalter 3"/>
          <p:cNvSpPr>
            <a:spLocks noGrp="1"/>
          </p:cNvSpPr>
          <p:nvPr>
            <p:ph type="sldNum" sz="quarter" idx="10"/>
          </p:nvPr>
        </p:nvSpPr>
        <p:spPr/>
        <p:txBody>
          <a:bodyPr/>
          <a:lstStyle/>
          <a:p>
            <a:fld id="{74D0EE78-F9C2-49A2-96C8-4B28F4817B90}" type="slidenum">
              <a:rPr lang="de-AT" smtClean="0"/>
              <a:t>19</a:t>
            </a:fld>
            <a:endParaRPr lang="de-AT"/>
          </a:p>
        </p:txBody>
      </p:sp>
    </p:spTree>
    <p:extLst>
      <p:ext uri="{BB962C8B-B14F-4D97-AF65-F5344CB8AC3E}">
        <p14:creationId xmlns:p14="http://schemas.microsoft.com/office/powerpoint/2010/main" val="56193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1939">
              <a:defRPr/>
            </a:pPr>
            <a:r>
              <a:rPr lang="de-AT" b="1" dirty="0" smtClean="0"/>
              <a:t>Das </a:t>
            </a:r>
            <a:r>
              <a:rPr lang="de-AT" b="1" dirty="0" err="1" smtClean="0"/>
              <a:t>EierlegendeWollMilchSchwein</a:t>
            </a:r>
            <a:endParaRPr lang="de-AT" b="1" dirty="0" smtClean="0"/>
          </a:p>
          <a:p>
            <a:pPr defTabSz="881939">
              <a:defRPr/>
            </a:pPr>
            <a:r>
              <a:rPr lang="de-DE" dirty="0"/>
              <a:t>Die herausfordernde Frage dabei ist, wie müssen solche Räume gestaltet sein und betrieben werden, damit dies auch gelingt? Dritte Orte können zwar spontan entstehen, aber damit sie langfristig funktionieren, ist nicht trivial, wie und mit welcher Haltung sie betrieben werden. Und genau darum, was es braucht, damit solche Begegnungs- und Experimentierräume gelingen und gesellschaftlichen Nutzen stiften.“ </a:t>
            </a:r>
          </a:p>
        </p:txBody>
      </p:sp>
      <p:sp>
        <p:nvSpPr>
          <p:cNvPr id="4" name="Foliennummernplatzhalter 3"/>
          <p:cNvSpPr>
            <a:spLocks noGrp="1"/>
          </p:cNvSpPr>
          <p:nvPr>
            <p:ph type="sldNum" sz="quarter" idx="10"/>
          </p:nvPr>
        </p:nvSpPr>
        <p:spPr/>
        <p:txBody>
          <a:bodyPr/>
          <a:lstStyle/>
          <a:p>
            <a:fld id="{74D0EE78-F9C2-49A2-96C8-4B28F4817B90}" type="slidenum">
              <a:rPr lang="de-AT" smtClean="0"/>
              <a:t>2</a:t>
            </a:fld>
            <a:endParaRPr lang="de-AT"/>
          </a:p>
        </p:txBody>
      </p:sp>
    </p:spTree>
    <p:extLst>
      <p:ext uri="{BB962C8B-B14F-4D97-AF65-F5344CB8AC3E}">
        <p14:creationId xmlns:p14="http://schemas.microsoft.com/office/powerpoint/2010/main" val="3081782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Das OTELO (</a:t>
            </a:r>
            <a:r>
              <a:rPr lang="de-AT" b="1" dirty="0"/>
              <a:t>O</a:t>
            </a:r>
            <a:r>
              <a:rPr lang="de-AT" dirty="0"/>
              <a:t>ffenes </a:t>
            </a:r>
            <a:r>
              <a:rPr lang="de-AT" b="1" dirty="0" err="1"/>
              <a:t>TE</a:t>
            </a:r>
            <a:r>
              <a:rPr lang="de-AT" dirty="0" err="1"/>
              <a:t>chnologie</a:t>
            </a:r>
            <a:r>
              <a:rPr lang="de-AT" dirty="0"/>
              <a:t> </a:t>
            </a:r>
            <a:r>
              <a:rPr lang="de-AT" b="1" dirty="0"/>
              <a:t>L</a:t>
            </a:r>
            <a:r>
              <a:rPr lang="de-AT" dirty="0"/>
              <a:t>abor) lebt von der Idee, einen offenen Raum für allerhand Kreatives, Verbindendes, Neues und Altbewährtes aber fast Verschwundenes anzubieten. Ein Angebot für jung und alt, um sich und die Mitmenschen im eigenen Ort weiter zu entwickeln. Es geht um Ausprobieren und Experimentieren ohne Erfolgsdruck und ohne groß Geld in die Hand nehmen zu müssen. Jede/r ist willkommen, sich und seine Ideen in den offenen Räumen zu entwickeln und Wissen, bzw. Ideen zu teilen.  Die Gemeindeentwicklung unterstützt den Aufbau von OTELOs. </a:t>
            </a:r>
          </a:p>
        </p:txBody>
      </p:sp>
      <p:sp>
        <p:nvSpPr>
          <p:cNvPr id="4" name="Foliennummernplatzhalter 3"/>
          <p:cNvSpPr>
            <a:spLocks noGrp="1"/>
          </p:cNvSpPr>
          <p:nvPr>
            <p:ph type="sldNum" sz="quarter" idx="10"/>
          </p:nvPr>
        </p:nvSpPr>
        <p:spPr/>
        <p:txBody>
          <a:bodyPr/>
          <a:lstStyle/>
          <a:p>
            <a:fld id="{74D0EE78-F9C2-49A2-96C8-4B28F4817B90}" type="slidenum">
              <a:rPr lang="de-AT" smtClean="0"/>
              <a:t>20</a:t>
            </a:fld>
            <a:endParaRPr lang="de-AT"/>
          </a:p>
        </p:txBody>
      </p:sp>
    </p:spTree>
    <p:extLst>
      <p:ext uri="{BB962C8B-B14F-4D97-AF65-F5344CB8AC3E}">
        <p14:creationId xmlns:p14="http://schemas.microsoft.com/office/powerpoint/2010/main" val="3233787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4D0EE78-F9C2-49A2-96C8-4B28F4817B90}" type="slidenum">
              <a:rPr lang="de-AT" smtClean="0"/>
              <a:t>21</a:t>
            </a:fld>
            <a:endParaRPr lang="de-AT"/>
          </a:p>
        </p:txBody>
      </p:sp>
    </p:spTree>
    <p:extLst>
      <p:ext uri="{BB962C8B-B14F-4D97-AF65-F5344CB8AC3E}">
        <p14:creationId xmlns:p14="http://schemas.microsoft.com/office/powerpoint/2010/main" val="682476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4D0EE78-F9C2-49A2-96C8-4B28F4817B90}" type="slidenum">
              <a:rPr lang="de-AT" smtClean="0"/>
              <a:t>22</a:t>
            </a:fld>
            <a:endParaRPr lang="de-AT"/>
          </a:p>
        </p:txBody>
      </p:sp>
    </p:spTree>
    <p:extLst>
      <p:ext uri="{BB962C8B-B14F-4D97-AF65-F5344CB8AC3E}">
        <p14:creationId xmlns:p14="http://schemas.microsoft.com/office/powerpoint/2010/main" val="679488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4D0EE78-F9C2-49A2-96C8-4B28F4817B90}" type="slidenum">
              <a:rPr lang="de-AT" smtClean="0"/>
              <a:t>23</a:t>
            </a:fld>
            <a:endParaRPr lang="de-AT"/>
          </a:p>
        </p:txBody>
      </p:sp>
    </p:spTree>
    <p:extLst>
      <p:ext uri="{BB962C8B-B14F-4D97-AF65-F5344CB8AC3E}">
        <p14:creationId xmlns:p14="http://schemas.microsoft.com/office/powerpoint/2010/main" val="3952577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4D0EE78-F9C2-49A2-96C8-4B28F4817B90}" type="slidenum">
              <a:rPr lang="de-AT" smtClean="0"/>
              <a:t>24</a:t>
            </a:fld>
            <a:endParaRPr lang="de-AT"/>
          </a:p>
        </p:txBody>
      </p:sp>
    </p:spTree>
    <p:extLst>
      <p:ext uri="{BB962C8B-B14F-4D97-AF65-F5344CB8AC3E}">
        <p14:creationId xmlns:p14="http://schemas.microsoft.com/office/powerpoint/2010/main" val="3099166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4D0EE78-F9C2-49A2-96C8-4B28F4817B90}" type="slidenum">
              <a:rPr lang="de-AT" smtClean="0"/>
              <a:t>25</a:t>
            </a:fld>
            <a:endParaRPr lang="de-AT"/>
          </a:p>
        </p:txBody>
      </p:sp>
    </p:spTree>
    <p:extLst>
      <p:ext uri="{BB962C8B-B14F-4D97-AF65-F5344CB8AC3E}">
        <p14:creationId xmlns:p14="http://schemas.microsoft.com/office/powerpoint/2010/main" val="4169893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Soziologe Ray Oldenburg kategorisierte 1989 unsere Lebensräume in erste, zweite und dritte Orte. Als erster Ort wird das Zuhause bezeichnet, der zweite Ort ist der Arbeitsplatz. Dritte Orte sind Räume der Begegnung. Das können öffentliche Räume im Stadtraum sein, aber auch halböffentliche Orte wie Bahnhöfe, Bildungseinrichtungen, Sport- oder Kulturstätten. Geschäfte und Gastronomie zählen ebenfalls zur Kategorie dritte Orte. Sie alle bieten auf ihre eigene Art die Möglichkeit zu Kommunikation und Erlebnis. Die Wohnung ist nicht mehr allein der Ort des Wohlbefindens, des Wohnens: Die dritten Orte, die Räume des Dazwischen, werden in Zukunft zu einem aktiven Bestandteil und einer Bereicherung der Wohnkultur. </a:t>
            </a:r>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26</a:t>
            </a:fld>
            <a:endParaRPr lang="de-AT"/>
          </a:p>
        </p:txBody>
      </p:sp>
    </p:spTree>
    <p:extLst>
      <p:ext uri="{BB962C8B-B14F-4D97-AF65-F5344CB8AC3E}">
        <p14:creationId xmlns:p14="http://schemas.microsoft.com/office/powerpoint/2010/main" val="3855860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Vbg</a:t>
            </a:r>
            <a:r>
              <a:rPr lang="de-DE" dirty="0" smtClean="0"/>
              <a:t> Positionspapier</a:t>
            </a:r>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27</a:t>
            </a:fld>
            <a:endParaRPr lang="de-AT"/>
          </a:p>
        </p:txBody>
      </p:sp>
    </p:spTree>
    <p:extLst>
      <p:ext uri="{BB962C8B-B14F-4D97-AF65-F5344CB8AC3E}">
        <p14:creationId xmlns:p14="http://schemas.microsoft.com/office/powerpoint/2010/main" val="3658604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Dritte Orte </a:t>
            </a:r>
            <a:r>
              <a:rPr lang="de-DE" dirty="0"/>
              <a:t>hat sich seit einigen Jahren als Begriff für eine hybride Form des Seins und eines Raumes durchgesetzt, der unseren urbanen Lebensstil (auch jenseits der Stadt) wiederspiegelt und dadurch als Spiegel unserer Zeit viele interessante Fragen aufwirft. Wir nennen sie </a:t>
            </a:r>
            <a:r>
              <a:rPr lang="de-DE" b="1" dirty="0"/>
              <a:t>Begegnungs- und </a:t>
            </a:r>
            <a:r>
              <a:rPr lang="de-AT" b="1" dirty="0"/>
              <a:t>Experimentierräume.</a:t>
            </a:r>
          </a:p>
          <a:p>
            <a:r>
              <a:rPr lang="de-AT" b="1" dirty="0"/>
              <a:t>Was genau sind nun diese Dritten Orte? </a:t>
            </a:r>
          </a:p>
          <a:p>
            <a:r>
              <a:rPr lang="de-DE" dirty="0"/>
              <a:t>Das Positionspaper hat gezeigt, dass sich eine exakte Trennung und Aufteilung in Ersten, Zweiten und Dritten Ort als schwierig gestaltet. Die Grenzen sind eher verschwommen, als klar gezogen, was aber wiederum genau diese Dritten Orte ausmacht. </a:t>
            </a:r>
            <a:r>
              <a:rPr lang="de-DE" b="1" dirty="0"/>
              <a:t>Es sind Orte der Übergänge. </a:t>
            </a:r>
            <a:r>
              <a:rPr lang="de-DE" dirty="0"/>
              <a:t>Und genau in derartigen Räumen der Transition ist Raum für Neues, für Aufbruch, für Ungeplantes,</a:t>
            </a:r>
          </a:p>
          <a:p>
            <a:r>
              <a:rPr lang="de-DE" dirty="0"/>
              <a:t>für Neugierde, für Kreativität. Raum für </a:t>
            </a:r>
            <a:r>
              <a:rPr lang="de-AT" dirty="0"/>
              <a:t>mitgebrachtes Potential.</a:t>
            </a:r>
            <a:endParaRPr lang="de-AT" b="1" dirty="0"/>
          </a:p>
        </p:txBody>
      </p:sp>
      <p:sp>
        <p:nvSpPr>
          <p:cNvPr id="4" name="Foliennummernplatzhalter 3"/>
          <p:cNvSpPr>
            <a:spLocks noGrp="1"/>
          </p:cNvSpPr>
          <p:nvPr>
            <p:ph type="sldNum" sz="quarter" idx="10"/>
          </p:nvPr>
        </p:nvSpPr>
        <p:spPr/>
        <p:txBody>
          <a:bodyPr/>
          <a:lstStyle/>
          <a:p>
            <a:fld id="{74D0EE78-F9C2-49A2-96C8-4B28F4817B90}" type="slidenum">
              <a:rPr lang="de-AT" smtClean="0"/>
              <a:t>28</a:t>
            </a:fld>
            <a:endParaRPr lang="de-AT"/>
          </a:p>
        </p:txBody>
      </p:sp>
    </p:spTree>
    <p:extLst>
      <p:ext uri="{BB962C8B-B14F-4D97-AF65-F5344CB8AC3E}">
        <p14:creationId xmlns:p14="http://schemas.microsoft.com/office/powerpoint/2010/main" val="144849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29</a:t>
            </a:fld>
            <a:endParaRPr lang="de-AT"/>
          </a:p>
        </p:txBody>
      </p:sp>
    </p:spTree>
    <p:extLst>
      <p:ext uri="{BB962C8B-B14F-4D97-AF65-F5344CB8AC3E}">
        <p14:creationId xmlns:p14="http://schemas.microsoft.com/office/powerpoint/2010/main" val="5612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xfrm>
            <a:off x="511401" y="5118424"/>
            <a:ext cx="5998319" cy="53510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zunehmende Diversität,</a:t>
            </a:r>
            <a:r>
              <a:rPr lang="de-DE" altLang="de-DE" baseline="0" dirty="0" smtClean="0"/>
              <a:t> gelichzeitige Abnahme der Sozialen Durchmischung </a:t>
            </a:r>
            <a:r>
              <a:rPr lang="de-DE" altLang="de-DE" baseline="0" dirty="0" smtClean="0">
                <a:sym typeface="Wingdings" panose="05000000000000000000" pitchFamily="2" charset="2"/>
              </a:rPr>
              <a:t> Soziale Segregation </a:t>
            </a:r>
            <a:r>
              <a:rPr lang="de-DE" altLang="de-DE" baseline="0" dirty="0" smtClean="0"/>
              <a:t>(sichtbar: Bildung Wohnen) </a:t>
            </a:r>
            <a:r>
              <a:rPr lang="de-AT" dirty="0"/>
              <a:t>Menschen ziehen sich aufgrund ihres Bedürfnisses nach Zugehörigkeit und Orientierung</a:t>
            </a:r>
            <a:r>
              <a:rPr lang="de-DE" dirty="0"/>
              <a:t>in die eigene Gruppe zurück und grenzen sich von anderen Gruppen </a:t>
            </a:r>
            <a:r>
              <a:rPr lang="de-AT" dirty="0"/>
              <a:t>ab. </a:t>
            </a:r>
            <a:r>
              <a:rPr lang="de-DE" altLang="de-DE" dirty="0" smtClean="0"/>
              <a:t>Pluralisierung von Lebenswelten (Sichtbar: Ausdifferenzierung von Freizeitangeboten, Ausbildungen) </a:t>
            </a:r>
            <a:r>
              <a:rPr lang="de-DE" altLang="de-DE" dirty="0" smtClean="0">
                <a:sym typeface="Wingdings" panose="05000000000000000000" pitchFamily="2" charset="2"/>
              </a:rPr>
              <a:t> für Zugezogene relevanter: </a:t>
            </a:r>
            <a:r>
              <a:rPr lang="de-DE" altLang="de-DE" dirty="0" smtClean="0"/>
              <a:t>fehlende lokale Verortung und fehlende</a:t>
            </a:r>
            <a:r>
              <a:rPr lang="de-DE" altLang="de-DE" baseline="0" dirty="0" smtClean="0"/>
              <a:t> Begegnung, fehlenden Durchmischung </a:t>
            </a:r>
            <a:r>
              <a:rPr lang="de-DE" altLang="de-DE" baseline="0" dirty="0" smtClean="0">
                <a:sym typeface="Wingdings" panose="05000000000000000000" pitchFamily="2" charset="2"/>
              </a:rPr>
              <a:t> Zunahme von Konflikten</a:t>
            </a:r>
            <a:endParaRPr lang="de-DE" altLang="de-DE" dirty="0" smtClean="0"/>
          </a:p>
          <a:p>
            <a:endParaRPr lang="de-DE" altLang="de-DE" dirty="0" smtClean="0"/>
          </a:p>
          <a:p>
            <a:r>
              <a:rPr lang="de-DE" altLang="de-DE" dirty="0" smtClean="0"/>
              <a:t>Freizeit-, Spaß-, Individual-, Konsum-, Wegwerfgesellschaft </a:t>
            </a:r>
            <a:r>
              <a:rPr lang="de-DE" altLang="de-DE" dirty="0" smtClean="0">
                <a:sym typeface="Wingdings" panose="05000000000000000000" pitchFamily="2" charset="2"/>
              </a:rPr>
              <a:t> </a:t>
            </a:r>
            <a:r>
              <a:rPr lang="de-DE" altLang="de-DE" b="1" dirty="0" smtClean="0"/>
              <a:t>Glücksforschung</a:t>
            </a:r>
            <a:r>
              <a:rPr lang="de-DE" altLang="de-DE" dirty="0" smtClean="0"/>
              <a:t>, wenn Grundbedürfnisse gedeckt </a:t>
            </a:r>
            <a:r>
              <a:rPr lang="de-DE" altLang="de-DE" dirty="0" smtClean="0">
                <a:sym typeface="Wingdings" panose="05000000000000000000" pitchFamily="2" charset="2"/>
              </a:rPr>
              <a:t></a:t>
            </a:r>
            <a:r>
              <a:rPr lang="de-DE" altLang="de-DE" dirty="0" smtClean="0"/>
              <a:t> soziale Beziehungen, sinnvolle Tätigkeit, künstlerische Kreativität (etwas schaffen/gestalten)  Tagesstruktur  </a:t>
            </a:r>
            <a:endParaRPr lang="de-AT" altLang="de-DE" dirty="0" smtClean="0"/>
          </a:p>
          <a:p>
            <a:r>
              <a:rPr lang="de-DE" altLang="de-DE" b="1" dirty="0" smtClean="0"/>
              <a:t>Souveränität</a:t>
            </a:r>
            <a:r>
              <a:rPr lang="de-DE" altLang="de-DE" dirty="0" smtClean="0"/>
              <a:t> (Moderne Gesellschaften sind geprägt durch das Streben nach Souveränität (Unabhängigkeit, Selbstbestimmung, Autonomie, Emanzipation) </a:t>
            </a:r>
            <a:r>
              <a:rPr lang="de-DE" altLang="de-DE" i="1" dirty="0" smtClean="0"/>
              <a:t>New Work</a:t>
            </a:r>
          </a:p>
          <a:p>
            <a:endParaRPr lang="de-DE" altLang="de-DE" b="1" dirty="0" smtClean="0"/>
          </a:p>
          <a:p>
            <a:r>
              <a:rPr lang="de-DE" altLang="de-DE" b="1" dirty="0" smtClean="0"/>
              <a:t>Individualisierung</a:t>
            </a:r>
            <a:endParaRPr lang="de-AT" altLang="de-DE" b="1" dirty="0" smtClean="0"/>
          </a:p>
          <a:p>
            <a:pPr defTabSz="881939"/>
            <a:r>
              <a:rPr lang="de-AT" altLang="de-DE" i="1" dirty="0" smtClean="0"/>
              <a:t>Der Megatrend </a:t>
            </a:r>
            <a:r>
              <a:rPr lang="de-DE" altLang="de-DE" dirty="0">
                <a:latin typeface="Fira Sans Extra Condensed" panose="020B0503050000020004" pitchFamily="34" charset="0"/>
                <a:sym typeface="Wingdings" panose="05000000000000000000" pitchFamily="2" charset="2"/>
              </a:rPr>
              <a:t>Indi</a:t>
            </a:r>
            <a:r>
              <a:rPr lang="de-DE" dirty="0">
                <a:latin typeface="Fira Sans Extra Condensed" panose="020B0503050000020004" pitchFamily="34" charset="0"/>
                <a:sym typeface="Wingdings" panose="05000000000000000000" pitchFamily="2" charset="2"/>
              </a:rPr>
              <a:t>vidualisierung und Selbstgestaltung</a:t>
            </a:r>
            <a:r>
              <a:rPr lang="de-AT" altLang="de-DE" i="1" dirty="0" smtClean="0"/>
              <a:t> wirkt weltweit - und </a:t>
            </a:r>
            <a:r>
              <a:rPr lang="de-AT" altLang="de-DE" i="1" dirty="0" err="1" smtClean="0"/>
              <a:t>führt</a:t>
            </a:r>
            <a:r>
              <a:rPr lang="de-AT" altLang="de-DE" i="1" dirty="0" smtClean="0"/>
              <a:t> zu einer enormen Ausdifferenzierung von Lebenskonzepten, Karrieren, Marktnischen und Welterklärungsmodellen -</a:t>
            </a:r>
            <a:r>
              <a:rPr lang="de-AT" altLang="de-DE" dirty="0" smtClean="0"/>
              <a:t> </a:t>
            </a:r>
            <a:r>
              <a:rPr lang="de-DE" dirty="0">
                <a:latin typeface="Fira Sans Extra Condensed" panose="020B0503050000020004" pitchFamily="34" charset="0"/>
                <a:sym typeface="Wingdings" panose="05000000000000000000" pitchFamily="2" charset="2"/>
              </a:rPr>
              <a:t>„ Sei autonom, sei ganz du, optimiere dich.</a:t>
            </a:r>
          </a:p>
          <a:p>
            <a:endParaRPr lang="de-AT" altLang="de-DE" dirty="0" smtClean="0"/>
          </a:p>
          <a:p>
            <a:r>
              <a:rPr lang="de-AT" altLang="de-DE" b="1" dirty="0" smtClean="0"/>
              <a:t>Einsamkeit </a:t>
            </a:r>
            <a:r>
              <a:rPr lang="de-AT" altLang="de-DE" dirty="0" smtClean="0"/>
              <a:t>gilt als Phänomen der älteren Generation. Doch das Gefühl der Isolation zieht sich durch alle Gesellschaftsschichten. Großbritannien will das Problem angehen - und hat dafür sogar einen eigenen Ministerposten geschaffen</a:t>
            </a:r>
            <a:r>
              <a:rPr lang="de-AT" altLang="de-DE" b="1" dirty="0" smtClean="0"/>
              <a:t>. </a:t>
            </a:r>
            <a:r>
              <a:rPr lang="de-AT" altLang="de-DE" dirty="0" smtClean="0"/>
              <a:t>Die Britin Tracey </a:t>
            </a:r>
            <a:r>
              <a:rPr lang="de-AT" altLang="de-DE" dirty="0" err="1" smtClean="0"/>
              <a:t>Crouch</a:t>
            </a:r>
            <a:r>
              <a:rPr lang="de-AT" altLang="de-DE" dirty="0" smtClean="0"/>
              <a:t> war bisher Staatssekretärin für Sport und Ziviles. Nun hat sie eine weitere Aufgabe: den Kampf gegen die Einsamkeit. Großbritanniens Regierung hat für dieses Ziel extra einen neuen Ministerposten geschaffen. Der SPD-Gesundheitsexperte Karl Lauterbach hatte bereits Anfang Mai einen Regierungsbeauftragten gefordert, der sich um das Problem anhaltender Einsamkeit in der Gesellschaft kümmert.</a:t>
            </a:r>
          </a:p>
          <a:p>
            <a:r>
              <a:rPr lang="de-AT" altLang="de-DE" dirty="0" smtClean="0">
                <a:sym typeface="Wingdings" panose="05000000000000000000" pitchFamily="2" charset="2"/>
              </a:rPr>
              <a:t> </a:t>
            </a:r>
            <a:r>
              <a:rPr lang="de-AT" altLang="de-DE" dirty="0" smtClean="0"/>
              <a:t>Rückzug und Flucht ins Private und künstliche Lebenswelten ist eine Reaktion. Andererseits machen sich Menschen, vor allem in Gruppen und Gemeinden auf den Weg um eine lebenswerte Zukunft zu gestalten.</a:t>
            </a:r>
          </a:p>
          <a:p>
            <a:endParaRPr lang="de-AT" altLang="de-DE" dirty="0" smtClean="0"/>
          </a:p>
          <a:p>
            <a:endParaRPr lang="de-AT" altLang="de-DE" dirty="0" smtClean="0"/>
          </a:p>
        </p:txBody>
      </p:sp>
      <p:sp>
        <p:nvSpPr>
          <p:cNvPr id="235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ea typeface="Osaka" charset="-128"/>
              </a:defRPr>
            </a:lvl1pPr>
            <a:lvl2pPr marL="742873" indent="-285721">
              <a:defRPr sz="2000">
                <a:solidFill>
                  <a:schemeClr val="tx1"/>
                </a:solidFill>
                <a:latin typeface="Verdana" panose="020B0604030504040204" pitchFamily="34" charset="0"/>
                <a:ea typeface="Osaka" charset="-128"/>
              </a:defRPr>
            </a:lvl2pPr>
            <a:lvl3pPr marL="1144470" indent="-228577">
              <a:defRPr sz="2000">
                <a:solidFill>
                  <a:schemeClr val="tx1"/>
                </a:solidFill>
                <a:latin typeface="Verdana" panose="020B0604030504040204" pitchFamily="34" charset="0"/>
                <a:ea typeface="Osaka" charset="-128"/>
              </a:defRPr>
            </a:lvl3pPr>
            <a:lvl4pPr marL="1601624" indent="-228577">
              <a:defRPr sz="2000">
                <a:solidFill>
                  <a:schemeClr val="tx1"/>
                </a:solidFill>
                <a:latin typeface="Verdana" panose="020B0604030504040204" pitchFamily="34" charset="0"/>
                <a:ea typeface="Osaka" charset="-128"/>
              </a:defRPr>
            </a:lvl4pPr>
            <a:lvl5pPr marL="2058776" indent="-228577">
              <a:defRPr sz="2000">
                <a:solidFill>
                  <a:schemeClr val="tx1"/>
                </a:solidFill>
                <a:latin typeface="Verdana" panose="020B0604030504040204" pitchFamily="34" charset="0"/>
                <a:ea typeface="Osaka" charset="-128"/>
              </a:defRPr>
            </a:lvl5pPr>
            <a:lvl6pPr marL="2515929" indent="-228577" eaLnBrk="0" fontAlgn="base" hangingPunct="0">
              <a:spcBef>
                <a:spcPct val="0"/>
              </a:spcBef>
              <a:spcAft>
                <a:spcPct val="0"/>
              </a:spcAft>
              <a:defRPr sz="2000">
                <a:solidFill>
                  <a:schemeClr val="tx1"/>
                </a:solidFill>
                <a:latin typeface="Verdana" panose="020B0604030504040204" pitchFamily="34" charset="0"/>
                <a:ea typeface="Osaka" charset="-128"/>
              </a:defRPr>
            </a:lvl6pPr>
            <a:lvl7pPr marL="2973082" indent="-228577" eaLnBrk="0" fontAlgn="base" hangingPunct="0">
              <a:spcBef>
                <a:spcPct val="0"/>
              </a:spcBef>
              <a:spcAft>
                <a:spcPct val="0"/>
              </a:spcAft>
              <a:defRPr sz="2000">
                <a:solidFill>
                  <a:schemeClr val="tx1"/>
                </a:solidFill>
                <a:latin typeface="Verdana" panose="020B0604030504040204" pitchFamily="34" charset="0"/>
                <a:ea typeface="Osaka" charset="-128"/>
              </a:defRPr>
            </a:lvl7pPr>
            <a:lvl8pPr marL="3430236" indent="-228577" eaLnBrk="0" fontAlgn="base" hangingPunct="0">
              <a:spcBef>
                <a:spcPct val="0"/>
              </a:spcBef>
              <a:spcAft>
                <a:spcPct val="0"/>
              </a:spcAft>
              <a:defRPr sz="2000">
                <a:solidFill>
                  <a:schemeClr val="tx1"/>
                </a:solidFill>
                <a:latin typeface="Verdana" panose="020B0604030504040204" pitchFamily="34" charset="0"/>
                <a:ea typeface="Osaka" charset="-128"/>
              </a:defRPr>
            </a:lvl8pPr>
            <a:lvl9pPr marL="3887388" indent="-228577" eaLnBrk="0" fontAlgn="base" hangingPunct="0">
              <a:spcBef>
                <a:spcPct val="0"/>
              </a:spcBef>
              <a:spcAft>
                <a:spcPct val="0"/>
              </a:spcAft>
              <a:defRPr sz="2000">
                <a:solidFill>
                  <a:schemeClr val="tx1"/>
                </a:solidFill>
                <a:latin typeface="Verdana" panose="020B0604030504040204" pitchFamily="34" charset="0"/>
                <a:ea typeface="Osaka" charset="-128"/>
              </a:defRPr>
            </a:lvl9pPr>
          </a:lstStyle>
          <a:p>
            <a:pPr defTabSz="914305">
              <a:defRPr/>
            </a:pPr>
            <a:fld id="{E0A4E49D-7D1B-4AE6-94FF-2A80E42652CC}" type="slidenum">
              <a:rPr lang="de-DE" altLang="de-DE" sz="1200">
                <a:solidFill>
                  <a:srgbClr val="000000"/>
                </a:solidFill>
                <a:latin typeface="Times" panose="02020603050405020304" pitchFamily="18" charset="0"/>
              </a:rPr>
              <a:pPr defTabSz="914305">
                <a:defRPr/>
              </a:pPr>
              <a:t>3</a:t>
            </a:fld>
            <a:endParaRPr lang="de-DE" altLang="de-DE" sz="1200">
              <a:solidFill>
                <a:srgbClr val="000000"/>
              </a:solidFill>
              <a:latin typeface="Times" panose="02020603050405020304" pitchFamily="18" charset="0"/>
            </a:endParaRPr>
          </a:p>
        </p:txBody>
      </p:sp>
    </p:spTree>
    <p:extLst>
      <p:ext uri="{BB962C8B-B14F-4D97-AF65-F5344CB8AC3E}">
        <p14:creationId xmlns:p14="http://schemas.microsoft.com/office/powerpoint/2010/main" val="357816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1939">
              <a:defRPr/>
            </a:pPr>
            <a:r>
              <a:rPr lang="de-DE" dirty="0" smtClean="0"/>
              <a:t>1. Ort zuhause USA</a:t>
            </a:r>
          </a:p>
          <a:p>
            <a:r>
              <a:rPr lang="de-DE" dirty="0"/>
              <a:t>beginnt zuhause. Wenn wir zur Arbeit gehen und viel Zeit und </a:t>
            </a:r>
            <a:r>
              <a:rPr lang="de-AT" dirty="0"/>
              <a:t>Herzblut in berufliche Projekte </a:t>
            </a:r>
            <a:r>
              <a:rPr lang="de-DE" dirty="0"/>
              <a:t>oder in unsere Ausbildung stecken, wird das zum zweiten wichtigen </a:t>
            </a:r>
            <a:r>
              <a:rPr lang="de-AT" dirty="0"/>
              <a:t>Bereich neben der Familie bzw. dem eigenen Freundeskreis. </a:t>
            </a:r>
            <a:r>
              <a:rPr lang="de-DE" dirty="0"/>
              <a:t>Das Heim und die Arbeit als die zwei wichtigsten Orte im Leben</a:t>
            </a:r>
          </a:p>
          <a:p>
            <a:r>
              <a:rPr lang="de-DE" dirty="0"/>
              <a:t>sind noch einigermaßen klar. </a:t>
            </a:r>
            <a:r>
              <a:rPr lang="de-DE" b="1" dirty="0"/>
              <a:t>Aber dann, wo treffen sich Menschen, </a:t>
            </a:r>
            <a:r>
              <a:rPr lang="de-AT" b="1" dirty="0"/>
              <a:t>welchen Neigungen gehen sie </a:t>
            </a:r>
            <a:r>
              <a:rPr lang="de-DE" b="1" dirty="0"/>
              <a:t>nach und wie gestalten sie ihren Lebensraum mit? </a:t>
            </a:r>
            <a:r>
              <a:rPr lang="de-DE" dirty="0"/>
              <a:t>Im Gasthaus, in der Einkaufsstraße, im Verein oder </a:t>
            </a:r>
            <a:r>
              <a:rPr lang="de-AT" dirty="0"/>
              <a:t>in der Gemeindevertretung? Oder </a:t>
            </a:r>
            <a:r>
              <a:rPr lang="de-DE" dirty="0"/>
              <a:t>ist es noch was Anderes, was uns jenseits von Heim und Arbeit besonders </a:t>
            </a:r>
            <a:r>
              <a:rPr lang="de-AT" dirty="0"/>
              <a:t>anzieht?</a:t>
            </a:r>
          </a:p>
          <a:p>
            <a:r>
              <a:rPr lang="de-DE" kern="0" dirty="0"/>
              <a:t>- Mangel an Gelegenheit und Zeit </a:t>
            </a:r>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4</a:t>
            </a:fld>
            <a:endParaRPr lang="de-AT"/>
          </a:p>
        </p:txBody>
      </p:sp>
    </p:spTree>
    <p:extLst>
      <p:ext uri="{BB962C8B-B14F-4D97-AF65-F5344CB8AC3E}">
        <p14:creationId xmlns:p14="http://schemas.microsoft.com/office/powerpoint/2010/main" val="43665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1939">
              <a:defRPr/>
            </a:pPr>
            <a:r>
              <a:rPr lang="de-DE" dirty="0" smtClean="0"/>
              <a:t>2.</a:t>
            </a:r>
            <a:r>
              <a:rPr lang="de-DE" baseline="0" dirty="0" smtClean="0"/>
              <a:t> Ort: </a:t>
            </a:r>
            <a:r>
              <a:rPr lang="de-DE" dirty="0" smtClean="0"/>
              <a:t>Arbeit und weg dorthin - Kommerzialisierte</a:t>
            </a:r>
            <a:r>
              <a:rPr lang="de-DE" baseline="0" dirty="0" smtClean="0"/>
              <a:t> Freizeitgebote und Räume, Raumplanung ist Kommunismus (Houston)</a:t>
            </a:r>
          </a:p>
          <a:p>
            <a:r>
              <a:rPr lang="de-DE" dirty="0"/>
              <a:t>Es gibt insgesamt wenige, frei zugängliche Orte, die sich für Jugendliche oder Erwachsene als Treffpunkte eignen, die nicht mit einem Konsumzwang oder einer inhaltlichen Ausrichtung verbunden sind, aber attraktive und niedrigschwellig-zugängliche, öffentliche Orte sind.</a:t>
            </a:r>
            <a:endParaRPr lang="de-AT" dirty="0" smtClean="0"/>
          </a:p>
          <a:p>
            <a:r>
              <a:rPr lang="de-DE" dirty="0" smtClean="0"/>
              <a:t>„Vermutlich war es nie so einfach zu verstehen, was das Konzept der sogenannten Dritten Orte ausmacht wie in den Zeiten der Corona-Pandemie, wo Restaurants, Cafés und Freizeitstätten erst geschlossen, dann zwar geöffnet waren, aber alles andere als die anziehungsreichen Treffpunkte, an denen man </a:t>
            </a:r>
            <a:r>
              <a:rPr lang="de-DE" dirty="0" err="1" smtClean="0"/>
              <a:t>unaufwändig</a:t>
            </a:r>
            <a:r>
              <a:rPr lang="de-DE" dirty="0" smtClean="0"/>
              <a:t> und gesellig miteinander die Zeit verbringt. Leicht fällt es vor der Szenerie des </a:t>
            </a:r>
            <a:r>
              <a:rPr lang="de-DE" dirty="0" err="1" smtClean="0"/>
              <a:t>Lockdowns</a:t>
            </a:r>
            <a:r>
              <a:rPr lang="de-DE" dirty="0" smtClean="0"/>
              <a:t> zu veranschaulichen, was jene Orte ausmacht, die der US-amerikanische Stadtsoziologe Ray Oldenburg mit seiner Publikation „Great </a:t>
            </a:r>
            <a:r>
              <a:rPr lang="de-DE" dirty="0" err="1" smtClean="0"/>
              <a:t>Good</a:t>
            </a:r>
            <a:r>
              <a:rPr lang="de-DE" dirty="0" smtClean="0"/>
              <a:t> Places“ 1989(91) erstmals beschrieb: die Dritten Orte. Sie sind sozial relevante Treffpunkte im Quartier, auf den Alltagswegen der Menschen zwischen dem Zuhause, einem ersten Ort und dem Arbeitsplatz, dem zweiten Ort. „ (aus einem Beitrag von Dr. Katja Drews)</a:t>
            </a:r>
          </a:p>
          <a:p>
            <a:r>
              <a:rPr lang="de-DE" dirty="0" smtClean="0"/>
              <a:t>In Zeiten der Digitalisierung und der Globalisierung, in einer Gesellschaft während und nach einer Pandemie und vor ihren nächsten großen Herausforderungen bieten Dritte Orte Chancen und Raum für Begegnung, für Nähe und Nahbarkeit, Echtheit und Erlebbarkeit. Die Begegnung zwischen Menschen, die Begegnung von Menschen mit Kultur</a:t>
            </a:r>
            <a:r>
              <a:rPr lang="de-DE" baseline="0" dirty="0" smtClean="0"/>
              <a:t> und</a:t>
            </a:r>
            <a:r>
              <a:rPr lang="de-DE" dirty="0" smtClean="0"/>
              <a:t> Bildung, die Begegnung unterschiedlicher Sichtweisen und Milieus, verschiedener künstlerischer Sparten, die Begegnung, vielleicht Verschmelzung von kultureller Produktion mit ihrem Konsum – all dies wird in den Dritten Orten nicht nur ermöglicht, vielmehr sind diese Begegnungen Voraussetzung für einen solchen Ort. Eine „Einrichtung "wird erst durch Begegnung zum Dritten Ort. </a:t>
            </a:r>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5</a:t>
            </a:fld>
            <a:endParaRPr lang="de-AT"/>
          </a:p>
        </p:txBody>
      </p:sp>
    </p:spTree>
    <p:extLst>
      <p:ext uri="{BB962C8B-B14F-4D97-AF65-F5344CB8AC3E}">
        <p14:creationId xmlns:p14="http://schemas.microsoft.com/office/powerpoint/2010/main" val="405516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Vereine/Zivilgesellschaft:</a:t>
            </a:r>
            <a:r>
              <a:rPr lang="de-DE" b="1" baseline="0" dirty="0" smtClean="0"/>
              <a:t> </a:t>
            </a:r>
            <a:r>
              <a:rPr lang="de-DE" dirty="0" smtClean="0"/>
              <a:t>Große Hoffnungen lösen hier vor allem zwei Bereiche aus: zum einen die aktive Zivilgesellschaft, die Arbeit von und die Mitarbeit in Vereinen aller Art. In solchen von einem gemeinsamen Ziel geleiteten Organisationen – ob es sich nun um die Freiwillige Feuerwehr handelt, eine Musikkapelle oder eine Nachbarschafts-Initiative – werden Differenzen und Berührungsängste überbrückt, finden also Menschen zusammen, die ohne diese Vereine in unterschiedlichen Welten leben würden. Zudem kommt auch das Ergebnis der gemeinsamen Freizeittätigkeit meist der Gemeinschaft zugute. So werden ganz praktisch und ohne pathetischen Überbau Verantwortung und Zusammengehörigkeit geübt. </a:t>
            </a:r>
          </a:p>
        </p:txBody>
      </p:sp>
      <p:sp>
        <p:nvSpPr>
          <p:cNvPr id="4" name="Foliennummernplatzhalter 3"/>
          <p:cNvSpPr>
            <a:spLocks noGrp="1"/>
          </p:cNvSpPr>
          <p:nvPr>
            <p:ph type="sldNum" sz="quarter" idx="10"/>
          </p:nvPr>
        </p:nvSpPr>
        <p:spPr/>
        <p:txBody>
          <a:bodyPr/>
          <a:lstStyle/>
          <a:p>
            <a:fld id="{74D0EE78-F9C2-49A2-96C8-4B28F4817B90}" type="slidenum">
              <a:rPr lang="de-AT" smtClean="0"/>
              <a:t>6</a:t>
            </a:fld>
            <a:endParaRPr lang="de-AT"/>
          </a:p>
        </p:txBody>
      </p:sp>
    </p:spTree>
    <p:extLst>
      <p:ext uri="{BB962C8B-B14F-4D97-AF65-F5344CB8AC3E}">
        <p14:creationId xmlns:p14="http://schemas.microsoft.com/office/powerpoint/2010/main" val="259094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Dritte Orte </a:t>
            </a:r>
            <a:r>
              <a:rPr lang="de-DE" dirty="0"/>
              <a:t>hat sich seit einigen Jahren als Begriff für eine hybride Form des Seins und eines Raumes durchgesetzt, der unseren urbanen Lebensstil (auch jenseits der Stadt) wiederspiegelt und dadurch als Spiegel unserer Zeit viele interessante Fragen aufwirft. Wir nennen sie </a:t>
            </a:r>
            <a:r>
              <a:rPr lang="de-DE" b="1" dirty="0"/>
              <a:t>Begegnungs- und </a:t>
            </a:r>
            <a:r>
              <a:rPr lang="de-AT" b="1" dirty="0"/>
              <a:t>Experimentierräume.</a:t>
            </a:r>
          </a:p>
        </p:txBody>
      </p:sp>
      <p:sp>
        <p:nvSpPr>
          <p:cNvPr id="4" name="Foliennummernplatzhalter 3"/>
          <p:cNvSpPr>
            <a:spLocks noGrp="1"/>
          </p:cNvSpPr>
          <p:nvPr>
            <p:ph type="sldNum" sz="quarter" idx="10"/>
          </p:nvPr>
        </p:nvSpPr>
        <p:spPr/>
        <p:txBody>
          <a:bodyPr/>
          <a:lstStyle/>
          <a:p>
            <a:fld id="{74D0EE78-F9C2-49A2-96C8-4B28F4817B90}" type="slidenum">
              <a:rPr lang="de-AT" smtClean="0"/>
              <a:t>7</a:t>
            </a:fld>
            <a:endParaRPr lang="de-AT"/>
          </a:p>
        </p:txBody>
      </p:sp>
    </p:spTree>
    <p:extLst>
      <p:ext uri="{BB962C8B-B14F-4D97-AF65-F5344CB8AC3E}">
        <p14:creationId xmlns:p14="http://schemas.microsoft.com/office/powerpoint/2010/main" val="156751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100" b="0" i="0" u="none" strike="noStrike" kern="1200" baseline="0" dirty="0" smtClean="0">
                <a:solidFill>
                  <a:schemeClr val="tx1"/>
                </a:solidFill>
                <a:effectLst/>
                <a:latin typeface="+mn-lt"/>
                <a:ea typeface="+mn-ea"/>
                <a:cs typeface="+mn-cs"/>
              </a:rPr>
              <a:t>Dritte Orte muss man definieren, (Immobilienentwickler, </a:t>
            </a:r>
            <a:r>
              <a:rPr lang="de-AT" sz="1100" b="0" i="0" u="none" strike="noStrike" kern="1200" baseline="0" dirty="0" err="1" smtClean="0">
                <a:solidFill>
                  <a:schemeClr val="tx1"/>
                </a:solidFill>
                <a:effectLst/>
                <a:latin typeface="+mn-lt"/>
                <a:ea typeface="+mn-ea"/>
                <a:cs typeface="+mn-cs"/>
              </a:rPr>
              <a:t>ShoppingCenter</a:t>
            </a:r>
            <a:r>
              <a:rPr lang="de-AT" sz="1100" b="0" i="0" u="none" strike="noStrike" kern="1200" baseline="0" dirty="0" smtClean="0">
                <a:solidFill>
                  <a:schemeClr val="tx1"/>
                </a:solidFill>
                <a:effectLst/>
                <a:latin typeface="+mn-lt"/>
                <a:ea typeface="+mn-ea"/>
                <a:cs typeface="+mn-cs"/>
              </a:rPr>
              <a:t>, </a:t>
            </a:r>
            <a:r>
              <a:rPr lang="de-AT" sz="1100" b="0" i="0" u="none" strike="noStrike" kern="1200" baseline="0" dirty="0" err="1" smtClean="0">
                <a:solidFill>
                  <a:schemeClr val="tx1"/>
                </a:solidFill>
                <a:effectLst/>
                <a:latin typeface="+mn-lt"/>
                <a:ea typeface="+mn-ea"/>
                <a:cs typeface="+mn-cs"/>
              </a:rPr>
              <a:t>Coworking</a:t>
            </a:r>
            <a:r>
              <a:rPr lang="de-AT" sz="1100" b="0" i="0" u="none" strike="noStrike" kern="1200" baseline="0" dirty="0" smtClean="0">
                <a:solidFill>
                  <a:schemeClr val="tx1"/>
                </a:solidFill>
                <a:effectLst/>
                <a:latin typeface="+mn-lt"/>
                <a:ea typeface="+mn-ea"/>
                <a:cs typeface="+mn-cs"/>
              </a:rPr>
              <a:t> Spaces, Evangelische Kirchen, Bibliotheken NRW, Land </a:t>
            </a:r>
            <a:r>
              <a:rPr lang="de-AT" sz="1100" b="0" i="0" u="none" strike="noStrike" kern="1200" baseline="0" dirty="0" err="1" smtClean="0">
                <a:solidFill>
                  <a:schemeClr val="tx1"/>
                </a:solidFill>
                <a:effectLst/>
                <a:latin typeface="+mn-lt"/>
                <a:ea typeface="+mn-ea"/>
                <a:cs typeface="+mn-cs"/>
              </a:rPr>
              <a:t>Vbg</a:t>
            </a:r>
            <a:r>
              <a:rPr lang="de-AT" sz="1100" b="0" i="0" u="none" strike="noStrike" kern="1200" baseline="0" dirty="0" smtClean="0">
                <a:solidFill>
                  <a:schemeClr val="tx1"/>
                </a:solidFill>
                <a:effectLst/>
                <a:latin typeface="+mn-lt"/>
                <a:ea typeface="+mn-ea"/>
                <a:cs typeface="+mn-cs"/>
              </a:rPr>
              <a:t>.) </a:t>
            </a:r>
          </a:p>
          <a:p>
            <a:r>
              <a:rPr lang="de-AT" sz="1100" b="0" i="0" u="none" strike="noStrike" kern="1200" baseline="0" dirty="0" smtClean="0">
                <a:solidFill>
                  <a:schemeClr val="tx1"/>
                </a:solidFill>
                <a:effectLst/>
                <a:latin typeface="+mn-lt"/>
                <a:ea typeface="+mn-ea"/>
                <a:cs typeface="+mn-cs"/>
              </a:rPr>
              <a:t>Orte, die weder das eigene Zuhause (1. Platz), noch der eigene Arbeitsplatz (2. Platz) sind, </a:t>
            </a:r>
            <a:r>
              <a:rPr lang="de-DE" sz="1100" b="0" i="0" u="none" strike="noStrike" kern="1200" baseline="0" dirty="0" smtClean="0">
                <a:solidFill>
                  <a:schemeClr val="tx1"/>
                </a:solidFill>
                <a:effectLst/>
                <a:latin typeface="+mn-lt"/>
                <a:ea typeface="+mn-ea"/>
                <a:cs typeface="+mn-cs"/>
              </a:rPr>
              <a:t>bezeichnete </a:t>
            </a:r>
            <a:r>
              <a:rPr lang="de-AT" sz="1100" b="0" i="0" u="none" strike="noStrike" kern="1200" baseline="0" dirty="0" smtClean="0">
                <a:solidFill>
                  <a:schemeClr val="tx1"/>
                </a:solidFill>
                <a:effectLst/>
                <a:latin typeface="+mn-lt"/>
                <a:ea typeface="+mn-ea"/>
                <a:cs typeface="+mn-cs"/>
              </a:rPr>
              <a:t>der US- amerikanischen Soziologe </a:t>
            </a:r>
            <a:r>
              <a:rPr lang="de-DE" sz="1100" b="0" i="0" u="none" strike="noStrike" kern="1200" baseline="0" dirty="0" smtClean="0">
                <a:solidFill>
                  <a:schemeClr val="tx1"/>
                </a:solidFill>
                <a:effectLst/>
                <a:latin typeface="+mn-lt"/>
                <a:ea typeface="+mn-ea"/>
                <a:cs typeface="+mn-cs"/>
              </a:rPr>
              <a:t>Ray Oldenburg 1980 als „Dritte Orte“. Er beschreibt diese Orte des Zusammenkommens als regelmäßig, freiwillig, informell und freudig aufgesuchte Begegnungsplätze, die zugleich wiederkehrende, charakteristische Aufenthaltsqualitäten aufweisen.</a:t>
            </a:r>
            <a:endParaRPr lang="de-AT" sz="1100" b="0" i="0" u="none" strike="noStrike" kern="1200" baseline="0" dirty="0" smtClean="0">
              <a:solidFill>
                <a:schemeClr val="tx1"/>
              </a:solidFill>
              <a:effectLst/>
              <a:latin typeface="+mn-lt"/>
              <a:ea typeface="+mn-ea"/>
              <a:cs typeface="+mn-cs"/>
            </a:endParaRPr>
          </a:p>
          <a:p>
            <a:r>
              <a:rPr lang="de-AT" sz="1100" b="0" i="0" u="none" strike="noStrike" kern="1200" baseline="0" dirty="0" smtClean="0">
                <a:solidFill>
                  <a:schemeClr val="tx1"/>
                </a:solidFill>
                <a:effectLst/>
                <a:latin typeface="+mn-lt"/>
                <a:ea typeface="+mn-ea"/>
                <a:cs typeface="+mn-cs"/>
              </a:rPr>
              <a:t>Sie sind sozial relevante, attraktive Treffpunkte, konsumfreie Orte, einladend und zum Wohlfühlen. Durch Austausch und Vernetzung entstehen Neues und Engagement. Sie sind inspirierende Begegnungs- und Experimentierräume.</a:t>
            </a:r>
          </a:p>
          <a:p>
            <a:endParaRPr lang="de-AT" dirty="0" smtClean="0"/>
          </a:p>
          <a:p>
            <a:endParaRPr lang="de-AT" dirty="0"/>
          </a:p>
        </p:txBody>
      </p:sp>
      <p:sp>
        <p:nvSpPr>
          <p:cNvPr id="4" name="Foliennummernplatzhalter 3"/>
          <p:cNvSpPr>
            <a:spLocks noGrp="1"/>
          </p:cNvSpPr>
          <p:nvPr>
            <p:ph type="sldNum" sz="quarter" idx="10"/>
          </p:nvPr>
        </p:nvSpPr>
        <p:spPr/>
        <p:txBody>
          <a:bodyPr/>
          <a:lstStyle/>
          <a:p>
            <a:fld id="{74D0EE78-F9C2-49A2-96C8-4B28F4817B90}" type="slidenum">
              <a:rPr lang="de-AT" smtClean="0"/>
              <a:t>8</a:t>
            </a:fld>
            <a:endParaRPr lang="de-AT"/>
          </a:p>
        </p:txBody>
      </p:sp>
    </p:spTree>
    <p:extLst>
      <p:ext uri="{BB962C8B-B14F-4D97-AF65-F5344CB8AC3E}">
        <p14:creationId xmlns:p14="http://schemas.microsoft.com/office/powerpoint/2010/main" val="157965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Pos </a:t>
            </a:r>
            <a:r>
              <a:rPr lang="de-DE" dirty="0" err="1" smtClean="0"/>
              <a:t>Vbg</a:t>
            </a:r>
            <a:r>
              <a:rPr lang="de-DE" dirty="0" smtClean="0"/>
              <a:t>.</a:t>
            </a:r>
          </a:p>
          <a:p>
            <a:r>
              <a:rPr lang="de-DE" dirty="0"/>
              <a:t>Räume der Begegnungen, Räume des Dazwischen, informelle öffentliche Orte, Third Places und öffentliches Wohnzimmer für alle – so können „Dritte Orte“ auch benannt werden. </a:t>
            </a:r>
            <a:r>
              <a:rPr lang="de-DE" dirty="0" err="1"/>
              <a:t>Weiters</a:t>
            </a:r>
            <a:r>
              <a:rPr lang="de-DE" dirty="0"/>
              <a:t> werden Dritte Orte zudem als ein soziologisches und urbanes Konzept 5 beschrieben, dass die wichtige Rolle von halböffentlichen sowie halbprivaten Räumen in Hinblick auf die Förderung von sozialen Vereinen, </a:t>
            </a:r>
            <a:r>
              <a:rPr lang="de-AT" dirty="0"/>
              <a:t>Gemeinschaftsidentität sowie freiwilliges Engagement betont.</a:t>
            </a:r>
          </a:p>
        </p:txBody>
      </p:sp>
      <p:sp>
        <p:nvSpPr>
          <p:cNvPr id="4" name="Foliennummernplatzhalter 3"/>
          <p:cNvSpPr>
            <a:spLocks noGrp="1"/>
          </p:cNvSpPr>
          <p:nvPr>
            <p:ph type="sldNum" sz="quarter" idx="10"/>
          </p:nvPr>
        </p:nvSpPr>
        <p:spPr/>
        <p:txBody>
          <a:bodyPr/>
          <a:lstStyle/>
          <a:p>
            <a:fld id="{74D0EE78-F9C2-49A2-96C8-4B28F4817B90}" type="slidenum">
              <a:rPr lang="de-AT" smtClean="0"/>
              <a:t>9</a:t>
            </a:fld>
            <a:endParaRPr lang="de-AT"/>
          </a:p>
        </p:txBody>
      </p:sp>
    </p:spTree>
    <p:extLst>
      <p:ext uri="{BB962C8B-B14F-4D97-AF65-F5344CB8AC3E}">
        <p14:creationId xmlns:p14="http://schemas.microsoft.com/office/powerpoint/2010/main" val="3203303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685800" y="2286000"/>
            <a:ext cx="7772400" cy="1143000"/>
          </a:xfrm>
        </p:spPr>
        <p:txBody>
          <a:bodyPr/>
          <a:lstStyle>
            <a:lvl1pPr>
              <a:defRPr>
                <a:solidFill>
                  <a:srgbClr val="003366"/>
                </a:solidFill>
              </a:defRPr>
            </a:lvl1pPr>
          </a:lstStyle>
          <a:p>
            <a:r>
              <a:rPr lang="de-DE" smtClean="0"/>
              <a:t>Titelmasterformat durch Klicken bearbeiten</a:t>
            </a:r>
            <a:endParaRPr lang="de-DE" dirty="0"/>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ebdings" pitchFamily="18" charset="2"/>
              <a:buNone/>
              <a:defRPr>
                <a:latin typeface="Fira Sans Extra Condensed" panose="020B0503050000020004" pitchFamily="34" charset="0"/>
              </a:defRPr>
            </a:lvl1pPr>
          </a:lstStyle>
          <a:p>
            <a:r>
              <a:rPr lang="de-DE" smtClean="0"/>
              <a:t>Formatvorlage des Untertitelmasters durch Klicken bearbeiten</a:t>
            </a:r>
            <a:endParaRPr lang="de-DE" dirty="0"/>
          </a:p>
        </p:txBody>
      </p:sp>
      <p:sp>
        <p:nvSpPr>
          <p:cNvPr id="5125" name="Rectangle 5"/>
          <p:cNvSpPr>
            <a:spLocks noGrp="1" noChangeArrowheads="1"/>
          </p:cNvSpPr>
          <p:nvPr>
            <p:ph type="dt" sz="half" idx="2"/>
          </p:nvPr>
        </p:nvSpPr>
        <p:spPr/>
        <p:txBody>
          <a:bodyPr/>
          <a:lstStyle>
            <a:lvl1pPr>
              <a:defRPr sz="1400">
                <a:latin typeface="Fira Sans Condensed" panose="020B0503050000020004" pitchFamily="34" charset="0"/>
              </a:defRPr>
            </a:lvl1pPr>
          </a:lstStyle>
          <a:p>
            <a:endParaRPr lang="en-US" dirty="0"/>
          </a:p>
        </p:txBody>
      </p:sp>
      <p:sp>
        <p:nvSpPr>
          <p:cNvPr id="5126" name="Rectangle 6"/>
          <p:cNvSpPr>
            <a:spLocks noGrp="1" noChangeArrowheads="1"/>
          </p:cNvSpPr>
          <p:nvPr>
            <p:ph type="ftr" sz="quarter" idx="3"/>
          </p:nvPr>
        </p:nvSpPr>
        <p:spPr/>
        <p:txBody>
          <a:bodyPr/>
          <a:lstStyle>
            <a:lvl1pPr>
              <a:defRPr sz="1400">
                <a:latin typeface="Fira Sans Condensed" panose="020B0503050000020004" pitchFamily="34" charset="0"/>
              </a:defRPr>
            </a:lvl1pPr>
          </a:lstStyle>
          <a:p>
            <a:endParaRPr lang="en-US" dirty="0"/>
          </a:p>
        </p:txBody>
      </p:sp>
      <p:sp>
        <p:nvSpPr>
          <p:cNvPr id="5127" name="Rectangle 7"/>
          <p:cNvSpPr>
            <a:spLocks noGrp="1" noChangeArrowheads="1"/>
          </p:cNvSpPr>
          <p:nvPr>
            <p:ph type="sldNum" sz="quarter" idx="4"/>
          </p:nvPr>
        </p:nvSpPr>
        <p:spPr/>
        <p:txBody>
          <a:bodyPr/>
          <a:lstStyle>
            <a:lvl1pPr>
              <a:defRPr sz="1400">
                <a:latin typeface="Fira Sans Condensed" panose="020B0503050000020004" pitchFamily="34" charset="0"/>
              </a:defRPr>
            </a:lvl1pPr>
          </a:lstStyle>
          <a:p>
            <a:fld id="{A32605ED-A091-47AD-B34A-4B587D796134}" type="slidenum">
              <a:rPr lang="en-US" smtClean="0"/>
              <a:pPr/>
              <a:t>‹Nr.›</a:t>
            </a:fld>
            <a:endParaRPr lang="en-US"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6377043"/>
            <a:ext cx="788313" cy="28935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8BCD"/>
                </a:solidFill>
              </a:defRPr>
            </a:lvl1pPr>
          </a:lstStyle>
          <a:p>
            <a:r>
              <a:rPr lang="de-DE" smtClean="0"/>
              <a:t>Titelmasterformat durch Klicken bearbeiten</a:t>
            </a:r>
            <a:endParaRPr lang="de-AT" dirty="0"/>
          </a:p>
        </p:txBody>
      </p:sp>
      <p:sp>
        <p:nvSpPr>
          <p:cNvPr id="3" name="Vertikaler Textplatzhalter 2"/>
          <p:cNvSpPr>
            <a:spLocks noGrp="1"/>
          </p:cNvSpPr>
          <p:nvPr>
            <p:ph type="body" orient="vert" idx="1"/>
          </p:nvPr>
        </p:nvSpPr>
        <p:spPr/>
        <p:txBody>
          <a:bodyPr vert="eaVert"/>
          <a:lstStyle>
            <a:lvl1pPr>
              <a:defRPr>
                <a:latin typeface="Fira Sans Condensed" panose="020B0503050000020004" pitchFamily="34" charset="0"/>
              </a:defRPr>
            </a:lvl1pPr>
            <a:lvl2pPr>
              <a:defRPr>
                <a:latin typeface="Fira Sans Condensed" panose="020B0503050000020004" pitchFamily="34" charset="0"/>
              </a:defRPr>
            </a:lvl2pPr>
            <a:lvl3pPr>
              <a:defRPr>
                <a:latin typeface="Fira Sans Condensed" panose="020B0503050000020004" pitchFamily="34" charset="0"/>
              </a:defRPr>
            </a:lvl3pPr>
            <a:lvl4pPr>
              <a:defRPr>
                <a:latin typeface="Fira Sans Condensed" panose="020B0503050000020004" pitchFamily="34" charset="0"/>
              </a:defRPr>
            </a:lvl4pPr>
            <a:lvl5pPr>
              <a:defRPr>
                <a:latin typeface="Fira Sans Condensed" panose="020B0503050000020004"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Datumsplatzhalter 3"/>
          <p:cNvSpPr>
            <a:spLocks noGrp="1"/>
          </p:cNvSpPr>
          <p:nvPr>
            <p:ph type="dt" sz="half" idx="10"/>
          </p:nvPr>
        </p:nvSpPr>
        <p:spPr/>
        <p:txBody>
          <a:bodyPr/>
          <a:lstStyle>
            <a:lvl1pPr>
              <a:defRPr>
                <a:latin typeface="Fira Sans Condensed" panose="020B0503050000020004" pitchFamily="34" charset="0"/>
              </a:defRPr>
            </a:lvl1pPr>
          </a:lstStyle>
          <a:p>
            <a:endParaRPr lang="en-US" dirty="0"/>
          </a:p>
        </p:txBody>
      </p:sp>
      <p:sp>
        <p:nvSpPr>
          <p:cNvPr id="5" name="Fußzeilenplatzhalter 4"/>
          <p:cNvSpPr>
            <a:spLocks noGrp="1"/>
          </p:cNvSpPr>
          <p:nvPr>
            <p:ph type="ftr" sz="quarter" idx="11"/>
          </p:nvPr>
        </p:nvSpPr>
        <p:spPr/>
        <p:txBody>
          <a:bodyPr/>
          <a:lstStyle>
            <a:lvl1pPr>
              <a:defRPr>
                <a:latin typeface="Fira Sans Condensed" panose="020B0503050000020004" pitchFamily="34" charset="0"/>
              </a:defRPr>
            </a:lvl1pPr>
          </a:lstStyle>
          <a:p>
            <a:endParaRPr lang="en-US" dirty="0"/>
          </a:p>
        </p:txBody>
      </p:sp>
      <p:sp>
        <p:nvSpPr>
          <p:cNvPr id="6" name="Foliennummernplatzhalter 5"/>
          <p:cNvSpPr>
            <a:spLocks noGrp="1"/>
          </p:cNvSpPr>
          <p:nvPr>
            <p:ph type="sldNum" sz="quarter" idx="12"/>
          </p:nvPr>
        </p:nvSpPr>
        <p:spPr/>
        <p:txBody>
          <a:bodyPr/>
          <a:lstStyle>
            <a:lvl1pPr>
              <a:defRPr>
                <a:latin typeface="Fira Sans Condensed" panose="020B0503050000020004" pitchFamily="34" charset="0"/>
              </a:defRPr>
            </a:lvl1pPr>
          </a:lstStyle>
          <a:p>
            <a:fld id="{2A124036-009B-4862-83E7-66C37D506D76}"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lvl1pPr>
              <a:defRPr>
                <a:solidFill>
                  <a:srgbClr val="008BCD"/>
                </a:solidFill>
              </a:defRPr>
            </a:lvl1pPr>
          </a:lstStyle>
          <a:p>
            <a:r>
              <a:rPr lang="de-DE" smtClean="0"/>
              <a:t>Titelmasterformat durch Klicken bearbeiten</a:t>
            </a:r>
            <a:endParaRPr lang="de-AT" dirty="0"/>
          </a:p>
        </p:txBody>
      </p:sp>
      <p:sp>
        <p:nvSpPr>
          <p:cNvPr id="3" name="Vertikaler Textplatzhalter 2"/>
          <p:cNvSpPr>
            <a:spLocks noGrp="1"/>
          </p:cNvSpPr>
          <p:nvPr>
            <p:ph type="body" orient="vert" idx="1"/>
          </p:nvPr>
        </p:nvSpPr>
        <p:spPr>
          <a:xfrm>
            <a:off x="685800" y="609600"/>
            <a:ext cx="5676900" cy="5486400"/>
          </a:xfrm>
        </p:spPr>
        <p:txBody>
          <a:bodyPr vert="eaVert"/>
          <a:lstStyle>
            <a:lvl1pPr>
              <a:defRPr>
                <a:latin typeface="Fira Sans Condensed" panose="020B0503050000020004" pitchFamily="34" charset="0"/>
              </a:defRPr>
            </a:lvl1pPr>
            <a:lvl2pPr>
              <a:defRPr>
                <a:latin typeface="Fira Sans Condensed" panose="020B0503050000020004" pitchFamily="34" charset="0"/>
              </a:defRPr>
            </a:lvl2pPr>
            <a:lvl3pPr>
              <a:defRPr>
                <a:latin typeface="Fira Sans Condensed" panose="020B0503050000020004" pitchFamily="34" charset="0"/>
              </a:defRPr>
            </a:lvl3pPr>
            <a:lvl4pPr>
              <a:defRPr>
                <a:latin typeface="Fira Sans Condensed" panose="020B0503050000020004" pitchFamily="34" charset="0"/>
              </a:defRPr>
            </a:lvl4pPr>
            <a:lvl5pPr>
              <a:defRPr>
                <a:latin typeface="Fira Sans Condensed" panose="020B0503050000020004"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Datumsplatzhalter 3"/>
          <p:cNvSpPr>
            <a:spLocks noGrp="1"/>
          </p:cNvSpPr>
          <p:nvPr>
            <p:ph type="dt" sz="half" idx="10"/>
          </p:nvPr>
        </p:nvSpPr>
        <p:spPr/>
        <p:txBody>
          <a:bodyPr/>
          <a:lstStyle>
            <a:lvl1pPr>
              <a:defRPr>
                <a:latin typeface="Fira Sans Condensed" panose="020B0503050000020004" pitchFamily="34" charset="0"/>
              </a:defRPr>
            </a:lvl1pPr>
          </a:lstStyle>
          <a:p>
            <a:endParaRPr lang="en-US" dirty="0"/>
          </a:p>
        </p:txBody>
      </p:sp>
      <p:sp>
        <p:nvSpPr>
          <p:cNvPr id="5" name="Fußzeilenplatzhalter 4"/>
          <p:cNvSpPr>
            <a:spLocks noGrp="1"/>
          </p:cNvSpPr>
          <p:nvPr>
            <p:ph type="ftr" sz="quarter" idx="11"/>
          </p:nvPr>
        </p:nvSpPr>
        <p:spPr/>
        <p:txBody>
          <a:bodyPr/>
          <a:lstStyle>
            <a:lvl1pPr>
              <a:defRPr>
                <a:latin typeface="Fira Sans Condensed" panose="020B0503050000020004" pitchFamily="34" charset="0"/>
              </a:defRPr>
            </a:lvl1pPr>
          </a:lstStyle>
          <a:p>
            <a:endParaRPr lang="en-US" dirty="0"/>
          </a:p>
        </p:txBody>
      </p:sp>
      <p:sp>
        <p:nvSpPr>
          <p:cNvPr id="6" name="Foliennummernplatzhalter 5"/>
          <p:cNvSpPr>
            <a:spLocks noGrp="1"/>
          </p:cNvSpPr>
          <p:nvPr>
            <p:ph type="sldNum" sz="quarter" idx="12"/>
          </p:nvPr>
        </p:nvSpPr>
        <p:spPr/>
        <p:txBody>
          <a:bodyPr/>
          <a:lstStyle>
            <a:lvl1pPr>
              <a:defRPr>
                <a:latin typeface="Fira Sans Condensed" panose="020B0503050000020004" pitchFamily="34" charset="0"/>
              </a:defRPr>
            </a:lvl1pPr>
          </a:lstStyle>
          <a:p>
            <a:fld id="{C8F6BB75-F39F-481D-8A71-3A41296B0377}" type="slidenum">
              <a:rPr lang="en-US" smtClean="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 name="Grafi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01013" y="6376988"/>
            <a:ext cx="787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804071"/>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691680" y="274638"/>
            <a:ext cx="6995120" cy="1143000"/>
          </a:xfrm>
          <a:prstGeom prst="rect">
            <a:avLst/>
          </a:prstGeom>
        </p:spPr>
        <p:txBody>
          <a:bodyPr/>
          <a:lstStyle>
            <a:lvl1pPr>
              <a:defRPr sz="3000" b="1">
                <a:solidFill>
                  <a:srgbClr val="008BCD"/>
                </a:solidFill>
                <a:latin typeface="Fira Sans Extra Condensed" panose="020B0503050000020004"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1691680" y="1600200"/>
            <a:ext cx="6995120" cy="4525963"/>
          </a:xfrm>
          <a:prstGeom prst="rect">
            <a:avLst/>
          </a:prstGeom>
        </p:spPr>
        <p:txBody>
          <a:bodyPr/>
          <a:lstStyle>
            <a:lvl1pPr marL="476250" marR="0" indent="-476250" algn="l" defTabSz="914400" rtl="0" eaLnBrk="1" fontAlgn="base" latinLnBrk="0" hangingPunct="1">
              <a:lnSpc>
                <a:spcPct val="100000"/>
              </a:lnSpc>
              <a:spcBef>
                <a:spcPct val="50000"/>
              </a:spcBef>
              <a:spcAft>
                <a:spcPct val="0"/>
              </a:spcAft>
              <a:buClr>
                <a:srgbClr val="000000"/>
              </a:buClr>
              <a:buSzPct val="90000"/>
              <a:buFont typeface="Wingdings" panose="05000000000000000000" pitchFamily="2" charset="2"/>
              <a:buChar char="§"/>
              <a:tabLst/>
              <a:defRPr sz="2800">
                <a:latin typeface="Fira Sans Extra Condensed" panose="020B0503050000020004" pitchFamily="34" charset="0"/>
              </a:defRPr>
            </a:lvl1pPr>
            <a:lvl2pPr marL="1042988" marR="0" indent="-285750" algn="l" defTabSz="914400" rtl="0" eaLnBrk="1" fontAlgn="base" latinLnBrk="0" hangingPunct="1">
              <a:lnSpc>
                <a:spcPct val="100000"/>
              </a:lnSpc>
              <a:spcBef>
                <a:spcPct val="20000"/>
              </a:spcBef>
              <a:spcAft>
                <a:spcPct val="0"/>
              </a:spcAft>
              <a:buClrTx/>
              <a:buSzTx/>
              <a:buFontTx/>
              <a:buChar char="–"/>
              <a:tabLst/>
              <a:defRPr sz="2400">
                <a:latin typeface="Fira Sans Extra Condensed" panose="020B0503050000020004" pitchFamily="34" charset="0"/>
              </a:defRPr>
            </a:lvl2pPr>
            <a:lvl3pPr marL="1462088" marR="0" indent="-228600" algn="l" defTabSz="914400" rtl="0" eaLnBrk="1" fontAlgn="base" latinLnBrk="0" hangingPunct="1">
              <a:lnSpc>
                <a:spcPct val="100000"/>
              </a:lnSpc>
              <a:spcBef>
                <a:spcPct val="20000"/>
              </a:spcBef>
              <a:spcAft>
                <a:spcPct val="0"/>
              </a:spcAft>
              <a:buClrTx/>
              <a:buSzTx/>
              <a:buFontTx/>
              <a:buChar char="•"/>
              <a:tabLst/>
              <a:defRPr sz="2400">
                <a:latin typeface="Fira Sans Extra Condensed" panose="020B0503050000020004" pitchFamily="34" charset="0"/>
              </a:defRPr>
            </a:lvl3pPr>
            <a:lvl4pPr marL="1881188" marR="0" indent="-228600" algn="l" defTabSz="914400" rtl="0" eaLnBrk="1" fontAlgn="base" latinLnBrk="0" hangingPunct="1">
              <a:lnSpc>
                <a:spcPct val="100000"/>
              </a:lnSpc>
              <a:spcBef>
                <a:spcPct val="20000"/>
              </a:spcBef>
              <a:spcAft>
                <a:spcPct val="0"/>
              </a:spcAft>
              <a:buClrTx/>
              <a:buSzTx/>
              <a:buFontTx/>
              <a:buChar char="–"/>
              <a:tabLst/>
              <a:defRPr sz="2400">
                <a:latin typeface="Fira Sans Extra Condensed" panose="020B0503050000020004" pitchFamily="34" charset="0"/>
              </a:defRPr>
            </a:lvl4pPr>
            <a:lvl5pPr marL="2300288" marR="0" indent="-228600" algn="l" defTabSz="914400" rtl="0" eaLnBrk="1" fontAlgn="base" latinLnBrk="0" hangingPunct="1">
              <a:lnSpc>
                <a:spcPct val="100000"/>
              </a:lnSpc>
              <a:spcBef>
                <a:spcPct val="20000"/>
              </a:spcBef>
              <a:spcAft>
                <a:spcPct val="0"/>
              </a:spcAft>
              <a:buClrTx/>
              <a:buSzTx/>
              <a:buFontTx/>
              <a:buChar char="»"/>
              <a:tabLst/>
              <a:defRPr sz="2400">
                <a:latin typeface="Fira Sans Extra Condensed" panose="020B0503050000020004" pitchFamily="34" charset="0"/>
              </a:defRPr>
            </a:lvl5pPr>
          </a:lstStyle>
          <a:p>
            <a:pPr lvl="0"/>
            <a:r>
              <a:rPr lang="de-DE" noProof="0" dirty="0" smtClean="0"/>
              <a:t>Formatvorlagen des Textmasters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AT" noProof="0" dirty="0" smtClean="0"/>
          </a:p>
          <a:p>
            <a:pPr lvl="0"/>
            <a:endParaRPr lang="de-DE" dirty="0"/>
          </a:p>
        </p:txBody>
      </p:sp>
    </p:spTree>
    <p:extLst>
      <p:ext uri="{BB962C8B-B14F-4D97-AF65-F5344CB8AC3E}">
        <p14:creationId xmlns:p14="http://schemas.microsoft.com/office/powerpoint/2010/main" val="1392594829"/>
      </p:ext>
    </p:extLst>
  </p:cSld>
  <p:clrMapOvr>
    <a:masterClrMapping/>
  </p:clrMapOvr>
  <p:transition spd="med">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310411"/>
      </p:ext>
    </p:extLst>
  </p:cSld>
  <p:clrMapOvr>
    <a:masterClrMapping/>
  </p:clrMapOvr>
  <p:transition spd="med">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0">
                <a:solidFill>
                  <a:schemeClr val="tx1"/>
                </a:solidFill>
                <a:latin typeface="VAG Rounded" pitchFamily="50" charset="0"/>
              </a:defRPr>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atin typeface="VAG Rounded Std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445224"/>
            <a:ext cx="5486400" cy="726976"/>
          </a:xfrm>
          <a:prstGeom prst="rect">
            <a:avLst/>
          </a:prstGeom>
        </p:spPr>
        <p:txBody>
          <a:bodyPr/>
          <a:lstStyle>
            <a:lvl1pPr marL="0" indent="0">
              <a:buNone/>
              <a:defRPr sz="1400">
                <a:latin typeface="VAG Rounded Std Ligh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914361855"/>
      </p:ext>
    </p:extLst>
  </p:cSld>
  <p:clrMapOvr>
    <a:masterClrMapping/>
  </p:clrMapOvr>
  <p:transition spd="med">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691680" y="274638"/>
            <a:ext cx="6995120" cy="1143000"/>
          </a:xfrm>
          <a:prstGeom prst="rect">
            <a:avLst/>
          </a:prstGeom>
        </p:spPr>
        <p:txBody>
          <a:bodyPr/>
          <a:lstStyle>
            <a:lvl1pPr>
              <a:defRPr sz="3600" b="0">
                <a:solidFill>
                  <a:schemeClr val="tx1"/>
                </a:solidFill>
                <a:latin typeface="VAG Rounded" pitchFamily="50" charset="0"/>
              </a:defRPr>
            </a:lvl1pPr>
          </a:lstStyle>
          <a:p>
            <a:r>
              <a:rPr lang="de-DE" dirty="0" smtClean="0"/>
              <a:t>Titelmasterformat durch Klicken bearbeiten</a:t>
            </a:r>
            <a:endParaRPr lang="de-DE" dirty="0"/>
          </a:p>
        </p:txBody>
      </p:sp>
      <p:sp>
        <p:nvSpPr>
          <p:cNvPr id="3" name="Textplatzhalter 2"/>
          <p:cNvSpPr>
            <a:spLocks noGrp="1"/>
          </p:cNvSpPr>
          <p:nvPr>
            <p:ph type="body" sz="half" idx="1"/>
          </p:nvPr>
        </p:nvSpPr>
        <p:spPr>
          <a:xfrm>
            <a:off x="1691680" y="1600200"/>
            <a:ext cx="3240360" cy="4525963"/>
          </a:xfrm>
          <a:prstGeom prst="rect">
            <a:avLst/>
          </a:prstGeom>
        </p:spPr>
        <p:txBody>
          <a:bodyPr/>
          <a:lstStyle>
            <a:lvl1pPr>
              <a:defRPr sz="1600">
                <a:latin typeface="VAG Rounded Std Light" pitchFamily="34" charset="0"/>
              </a:defRPr>
            </a:lvl1pPr>
            <a:lvl2pPr>
              <a:defRPr sz="1400">
                <a:latin typeface="VAG Rounded Std Light" pitchFamily="34" charset="0"/>
              </a:defRPr>
            </a:lvl2pPr>
            <a:lvl3pPr>
              <a:defRPr sz="1400">
                <a:latin typeface="VAG Rounded Std Light" pitchFamily="34" charset="0"/>
              </a:defRPr>
            </a:lvl3pPr>
            <a:lvl4pPr>
              <a:defRPr sz="1400">
                <a:latin typeface="VAG Rounded Std Light" pitchFamily="34" charset="0"/>
              </a:defRPr>
            </a:lvl4pPr>
            <a:lvl5pPr>
              <a:defRPr sz="1400">
                <a:latin typeface="VAG Rounded Std Light"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5292080" y="1600200"/>
            <a:ext cx="3394720" cy="4525963"/>
          </a:xfrm>
          <a:prstGeom prst="rect">
            <a:avLst/>
          </a:prstGeom>
        </p:spPr>
        <p:txBody>
          <a:bodyPr/>
          <a:lstStyle>
            <a:lvl1pPr>
              <a:defRPr sz="1600">
                <a:latin typeface="VAG Rounded Std Light" pitchFamily="34" charset="0"/>
              </a:defRPr>
            </a:lvl1pPr>
            <a:lvl2pPr>
              <a:defRPr sz="1400">
                <a:latin typeface="VAG Rounded Std Light" pitchFamily="34" charset="0"/>
              </a:defRPr>
            </a:lvl2pPr>
            <a:lvl3pPr>
              <a:defRPr sz="1400">
                <a:latin typeface="VAG Rounded Std Light" pitchFamily="34" charset="0"/>
              </a:defRPr>
            </a:lvl3pPr>
            <a:lvl4pPr>
              <a:defRPr sz="1400">
                <a:latin typeface="VAG Rounded Std Light" pitchFamily="34" charset="0"/>
              </a:defRPr>
            </a:lvl4pPr>
            <a:lvl5pPr>
              <a:defRPr sz="1400">
                <a:latin typeface="VAG Rounded Std Light"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47103709"/>
      </p:ext>
    </p:extLst>
  </p:cSld>
  <p:clrMapOvr>
    <a:masterClrMapping/>
  </p:clrMapOvr>
  <p:transition spd="med">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691680" y="274638"/>
            <a:ext cx="6995120" cy="5851525"/>
          </a:xfrm>
          <a:prstGeom prst="rect">
            <a:avLst/>
          </a:prstGeom>
        </p:spPr>
        <p:txBody>
          <a:bodyPr/>
          <a:lstStyle>
            <a:lvl1pPr>
              <a:defRPr sz="1600">
                <a:latin typeface="VAG Rounded Std Light" pitchFamily="34" charset="0"/>
              </a:defRPr>
            </a:lvl1pPr>
            <a:lvl2pPr>
              <a:defRPr sz="1400">
                <a:latin typeface="VAG Rounded Std Light" pitchFamily="34" charset="0"/>
              </a:defRPr>
            </a:lvl2pPr>
            <a:lvl3pPr>
              <a:defRPr sz="1400">
                <a:latin typeface="VAG Rounded Std Light" pitchFamily="34" charset="0"/>
              </a:defRPr>
            </a:lvl3pPr>
            <a:lvl4pPr>
              <a:defRPr sz="1400">
                <a:latin typeface="VAG Rounded Std Light" pitchFamily="34" charset="0"/>
              </a:defRPr>
            </a:lvl4pPr>
            <a:lvl5pPr>
              <a:defRPr sz="1400">
                <a:latin typeface="VAG Rounded Std Light"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03430173"/>
      </p:ext>
    </p:extLst>
  </p:cSld>
  <p:clrMapOvr>
    <a:masterClrMapping/>
  </p:clrMapOvr>
  <p:transition spd="med">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691680" y="274638"/>
            <a:ext cx="6995120" cy="1143000"/>
          </a:xfrm>
          <a:prstGeom prst="rect">
            <a:avLst/>
          </a:prstGeom>
        </p:spPr>
        <p:txBody>
          <a:bodyPr/>
          <a:lstStyle>
            <a:lvl1pPr>
              <a:defRPr sz="3600" b="0">
                <a:solidFill>
                  <a:schemeClr val="tx1"/>
                </a:solidFill>
                <a:latin typeface="VAG Rounded" pitchFamily="50" charset="0"/>
              </a:defRPr>
            </a:lvl1pPr>
          </a:lstStyle>
          <a:p>
            <a:r>
              <a:rPr lang="de-DE" dirty="0" smtClean="0"/>
              <a:t>Titelmasterformat durch Klicken bearbeiten</a:t>
            </a:r>
            <a:endParaRPr lang="de-DE" dirty="0"/>
          </a:p>
        </p:txBody>
      </p:sp>
      <p:sp>
        <p:nvSpPr>
          <p:cNvPr id="3" name="Textplatzhalter 2"/>
          <p:cNvSpPr>
            <a:spLocks noGrp="1"/>
          </p:cNvSpPr>
          <p:nvPr>
            <p:ph type="body" sz="half" idx="1"/>
          </p:nvPr>
        </p:nvSpPr>
        <p:spPr>
          <a:xfrm>
            <a:off x="1691680" y="1600200"/>
            <a:ext cx="3240360" cy="4525963"/>
          </a:xfrm>
          <a:prstGeom prst="rect">
            <a:avLst/>
          </a:prstGeom>
        </p:spPr>
        <p:txBody>
          <a:bodyPr/>
          <a:lstStyle>
            <a:lvl1pPr>
              <a:defRPr sz="1600">
                <a:latin typeface="VAG Rounded Std Light" pitchFamily="34" charset="0"/>
              </a:defRPr>
            </a:lvl1pPr>
            <a:lvl2pPr>
              <a:defRPr sz="1400">
                <a:latin typeface="VAG Rounded Std Light" pitchFamily="34" charset="0"/>
              </a:defRPr>
            </a:lvl2pPr>
            <a:lvl3pPr>
              <a:defRPr sz="1400">
                <a:latin typeface="VAG Rounded Std Light" pitchFamily="34" charset="0"/>
              </a:defRPr>
            </a:lvl3pPr>
            <a:lvl4pPr>
              <a:defRPr sz="1400">
                <a:latin typeface="VAG Rounded Std Light" pitchFamily="34" charset="0"/>
              </a:defRPr>
            </a:lvl4pPr>
            <a:lvl5pPr>
              <a:defRPr sz="1400">
                <a:latin typeface="VAG Rounded Std Light"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quarter" idx="2"/>
          </p:nvPr>
        </p:nvSpPr>
        <p:spPr>
          <a:xfrm>
            <a:off x="5292080" y="1600200"/>
            <a:ext cx="3394720" cy="2185988"/>
          </a:xfrm>
          <a:prstGeom prst="rect">
            <a:avLst/>
          </a:prstGeom>
        </p:spPr>
        <p:txBody>
          <a:bodyPr/>
          <a:lstStyle>
            <a:lvl1pPr>
              <a:defRPr sz="1600">
                <a:latin typeface="VAG Rounded Std Light" pitchFamily="34" charset="0"/>
              </a:defRPr>
            </a:lvl1pPr>
            <a:lvl2pPr>
              <a:defRPr sz="1400">
                <a:latin typeface="VAG Rounded Std Light" pitchFamily="34" charset="0"/>
              </a:defRPr>
            </a:lvl2pPr>
            <a:lvl3pPr>
              <a:defRPr sz="1400">
                <a:latin typeface="VAG Rounded Std Light" pitchFamily="34" charset="0"/>
              </a:defRPr>
            </a:lvl3pPr>
            <a:lvl4pPr>
              <a:defRPr sz="1400">
                <a:latin typeface="VAG Rounded Std Light" pitchFamily="34" charset="0"/>
              </a:defRPr>
            </a:lvl4pPr>
            <a:lvl5pPr>
              <a:defRPr sz="1400">
                <a:latin typeface="VAG Rounded Std Light"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Inhaltsplatzhalter 4"/>
          <p:cNvSpPr>
            <a:spLocks noGrp="1"/>
          </p:cNvSpPr>
          <p:nvPr>
            <p:ph sz="quarter" idx="3"/>
          </p:nvPr>
        </p:nvSpPr>
        <p:spPr>
          <a:xfrm>
            <a:off x="5292080" y="3938588"/>
            <a:ext cx="3394720" cy="2187575"/>
          </a:xfrm>
          <a:prstGeom prst="rect">
            <a:avLst/>
          </a:prstGeom>
        </p:spPr>
        <p:txBody>
          <a:bodyPr/>
          <a:lstStyle>
            <a:lvl1pPr>
              <a:defRPr sz="1600">
                <a:latin typeface="VAG Rounded Std Light" pitchFamily="34" charset="0"/>
              </a:defRPr>
            </a:lvl1pPr>
            <a:lvl2pPr>
              <a:defRPr sz="1400">
                <a:latin typeface="VAG Rounded Std Light" pitchFamily="34" charset="0"/>
              </a:defRPr>
            </a:lvl2pPr>
            <a:lvl3pPr>
              <a:defRPr sz="1400">
                <a:latin typeface="VAG Rounded Std Light" pitchFamily="34" charset="0"/>
              </a:defRPr>
            </a:lvl3pPr>
            <a:lvl4pPr>
              <a:defRPr sz="1400">
                <a:latin typeface="VAG Rounded Std Light" pitchFamily="34" charset="0"/>
              </a:defRPr>
            </a:lvl4pPr>
            <a:lvl5pPr>
              <a:defRPr sz="1400">
                <a:latin typeface="VAG Rounded Std Light"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737838577"/>
      </p:ext>
    </p:extLst>
  </p:cSld>
  <p:clrMapOvr>
    <a:masterClrMapping/>
  </p:clrMapOvr>
  <p:transition spd="med">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84000" y="504000"/>
            <a:ext cx="8229600" cy="1143000"/>
          </a:xfrm>
          <a:prstGeom prst="rect">
            <a:avLst/>
          </a:prstGeom>
        </p:spPr>
        <p:txBody>
          <a:bodyPr/>
          <a:lstStyle>
            <a:lvl1pPr>
              <a:defRPr sz="3200">
                <a:solidFill>
                  <a:srgbClr val="2A8BD0"/>
                </a:solidFill>
                <a:latin typeface="DAbold" pitchFamily="2" charset="0"/>
              </a:defRPr>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1327054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8BCD"/>
                </a:solidFill>
              </a:defRPr>
            </a:lvl1pPr>
          </a:lstStyle>
          <a:p>
            <a:r>
              <a:rPr lang="de-DE" smtClean="0"/>
              <a:t>Titelmasterformat durch Klicken bearbeiten</a:t>
            </a:r>
            <a:endParaRPr lang="de-AT" dirty="0"/>
          </a:p>
        </p:txBody>
      </p:sp>
      <p:sp>
        <p:nvSpPr>
          <p:cNvPr id="3" name="Inhaltsplatzhalter 2"/>
          <p:cNvSpPr>
            <a:spLocks noGrp="1"/>
          </p:cNvSpPr>
          <p:nvPr>
            <p:ph idx="1"/>
          </p:nvPr>
        </p:nvSpPr>
        <p:spPr/>
        <p:txBody>
          <a:bodyPr/>
          <a:lstStyle>
            <a:lvl1pPr marL="476250" indent="-476250">
              <a:buSzPct val="90000"/>
              <a:buFont typeface="Wingdings" panose="05000000000000000000" pitchFamily="2" charset="2"/>
              <a:buChar char="§"/>
              <a:defRPr>
                <a:latin typeface="Fira Sans Condensed" panose="020B0503050000020004" pitchFamily="34" charset="0"/>
              </a:defRPr>
            </a:lvl1pPr>
            <a:lvl2pPr>
              <a:defRPr sz="2000">
                <a:latin typeface="Fira Sans Condensed" panose="020B0503050000020004" pitchFamily="34" charset="0"/>
              </a:defRPr>
            </a:lvl2pPr>
            <a:lvl3pPr>
              <a:defRPr sz="1800">
                <a:latin typeface="Fira Sans Condensed" panose="020B0503050000020004" pitchFamily="34" charset="0"/>
              </a:defRPr>
            </a:lvl3pPr>
            <a:lvl4pPr>
              <a:defRPr sz="1600">
                <a:latin typeface="Fira Sans Condensed" panose="020B0503050000020004" pitchFamily="34" charset="0"/>
              </a:defRPr>
            </a:lvl4pPr>
            <a:lvl5pPr>
              <a:defRPr sz="1400">
                <a:latin typeface="Fira Sans Condensed" panose="020B0503050000020004"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Datumsplatzhalter 3"/>
          <p:cNvSpPr>
            <a:spLocks noGrp="1"/>
          </p:cNvSpPr>
          <p:nvPr>
            <p:ph type="dt" sz="half" idx="10"/>
          </p:nvPr>
        </p:nvSpPr>
        <p:spPr/>
        <p:txBody>
          <a:bodyPr/>
          <a:lstStyle>
            <a:lvl1pPr>
              <a:defRPr>
                <a:latin typeface="Fira Sans Condensed" panose="020B0503050000020004" pitchFamily="34" charset="0"/>
              </a:defRPr>
            </a:lvl1pPr>
          </a:lstStyle>
          <a:p>
            <a:endParaRPr lang="en-US" dirty="0"/>
          </a:p>
        </p:txBody>
      </p:sp>
      <p:sp>
        <p:nvSpPr>
          <p:cNvPr id="5" name="Fußzeilenplatzhalter 4"/>
          <p:cNvSpPr>
            <a:spLocks noGrp="1"/>
          </p:cNvSpPr>
          <p:nvPr>
            <p:ph type="ftr" sz="quarter" idx="11"/>
          </p:nvPr>
        </p:nvSpPr>
        <p:spPr/>
        <p:txBody>
          <a:bodyPr/>
          <a:lstStyle>
            <a:lvl1pPr>
              <a:defRPr>
                <a:latin typeface="Fira Sans Condensed" panose="020B0503050000020004" pitchFamily="34" charset="0"/>
              </a:defRPr>
            </a:lvl1pPr>
          </a:lstStyle>
          <a:p>
            <a:endParaRPr lang="en-US" dirty="0"/>
          </a:p>
        </p:txBody>
      </p:sp>
      <p:sp>
        <p:nvSpPr>
          <p:cNvPr id="6" name="Foliennummernplatzhalter 5"/>
          <p:cNvSpPr>
            <a:spLocks noGrp="1"/>
          </p:cNvSpPr>
          <p:nvPr>
            <p:ph type="sldNum" sz="quarter" idx="12"/>
          </p:nvPr>
        </p:nvSpPr>
        <p:spPr/>
        <p:txBody>
          <a:bodyPr/>
          <a:lstStyle>
            <a:lvl1pPr>
              <a:defRPr>
                <a:latin typeface="Fira Sans Condensed" panose="020B0503050000020004" pitchFamily="34" charset="0"/>
              </a:defRPr>
            </a:lvl1pPr>
          </a:lstStyle>
          <a:p>
            <a:fld id="{56412529-C5BA-4848-9C9B-2C854476C7BF}" type="slidenum">
              <a:rPr lang="en-US" smtClean="0"/>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75667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8206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bwMode="auto">
          <a:xfrm>
            <a:off x="1691680" y="914400"/>
            <a:ext cx="6766520" cy="1143000"/>
          </a:xfrm>
          <a:prstGeom prst="rect">
            <a:avLst/>
          </a:prstGeom>
          <a:noFill/>
          <a:ln>
            <a:miter lim="800000"/>
            <a:headEnd/>
            <a:tailEnd/>
          </a:ln>
        </p:spPr>
        <p:txBody>
          <a:bodyPr/>
          <a:lstStyle>
            <a:lvl1pPr>
              <a:defRPr sz="3600">
                <a:solidFill>
                  <a:schemeClr val="tx1"/>
                </a:solidFill>
                <a:latin typeface="VAG Rounded" pitchFamily="50" charset="0"/>
              </a:defRPr>
            </a:lvl1pPr>
          </a:lstStyle>
          <a:p>
            <a:endParaRPr lang="de-AT" dirty="0"/>
          </a:p>
        </p:txBody>
      </p:sp>
      <p:sp>
        <p:nvSpPr>
          <p:cNvPr id="113667" name="Rectangle 3"/>
          <p:cNvSpPr>
            <a:spLocks noGrp="1" noChangeArrowheads="1"/>
          </p:cNvSpPr>
          <p:nvPr>
            <p:ph type="subTitle" idx="1"/>
          </p:nvPr>
        </p:nvSpPr>
        <p:spPr bwMode="auto">
          <a:xfrm>
            <a:off x="1691680" y="2514600"/>
            <a:ext cx="6690320" cy="3022600"/>
          </a:xfrm>
          <a:prstGeom prst="rect">
            <a:avLst/>
          </a:prstGeom>
          <a:noFill/>
          <a:ln>
            <a:miter lim="800000"/>
            <a:headEnd/>
            <a:tailEnd/>
          </a:ln>
        </p:spPr>
        <p:txBody>
          <a:bodyPr/>
          <a:lstStyle>
            <a:lvl1pPr marL="0" indent="0" algn="l">
              <a:buFontTx/>
              <a:buNone/>
              <a:defRPr sz="2000">
                <a:latin typeface="VAG Rounded Std Light" pitchFamily="34" charset="0"/>
              </a:defRPr>
            </a:lvl1pPr>
          </a:lstStyle>
          <a:p>
            <a:r>
              <a:rPr lang="de-DE" dirty="0"/>
              <a:t>Master-Untertitelformat bearbeiten</a:t>
            </a:r>
          </a:p>
        </p:txBody>
      </p:sp>
      <p:sp>
        <p:nvSpPr>
          <p:cNvPr id="4" name="Rectangle 4"/>
          <p:cNvSpPr>
            <a:spLocks noGrp="1" noChangeArrowheads="1"/>
          </p:cNvSpPr>
          <p:nvPr>
            <p:ph type="dt" sz="half" idx="10"/>
          </p:nvPr>
        </p:nvSpPr>
        <p:spPr bwMode="auto">
          <a:xfrm>
            <a:off x="1692275" y="6237288"/>
            <a:ext cx="1439863"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VAG Rounded Std Light"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VAG Rounded Std Light" pitchFamily="34" charset="0"/>
              <a:ea typeface="Osaka" charset="-128"/>
              <a:cs typeface="+mn-cs"/>
            </a:endParaRPr>
          </a:p>
        </p:txBody>
      </p:sp>
      <p:sp>
        <p:nvSpPr>
          <p:cNvPr id="5" name="Rectangle 5"/>
          <p:cNvSpPr>
            <a:spLocks noGrp="1" noChangeArrowheads="1"/>
          </p:cNvSpPr>
          <p:nvPr>
            <p:ph type="ftr" sz="quarter" idx="11"/>
          </p:nvPr>
        </p:nvSpPr>
        <p:spPr bwMode="auto">
          <a:xfrm>
            <a:off x="3635375" y="6237288"/>
            <a:ext cx="30241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VAG Rounded Std Light"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VAG Rounded Std Light" pitchFamily="34" charset="0"/>
              <a:ea typeface="Osaka" charset="-128"/>
              <a:cs typeface="+mn-cs"/>
            </a:endParaRPr>
          </a:p>
        </p:txBody>
      </p:sp>
      <p:sp>
        <p:nvSpPr>
          <p:cNvPr id="6" name="Rectangle 6"/>
          <p:cNvSpPr>
            <a:spLocks noGrp="1" noChangeArrowheads="1"/>
          </p:cNvSpPr>
          <p:nvPr>
            <p:ph type="sldNum" sz="quarter" idx="12"/>
          </p:nvPr>
        </p:nvSpPr>
        <p:spPr bwMode="auto">
          <a:xfrm>
            <a:off x="7235825" y="6237288"/>
            <a:ext cx="1152525"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VAG Rounded Std Light" panose="020F0502020204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1378760-1319-4F84-95BA-4072FD53B413}" type="slidenum">
              <a:rPr kumimoji="0" lang="de-DE" altLang="de-DE" sz="1400" b="0" i="0" u="none" strike="noStrike" kern="1200" cap="none" spc="0" normalizeH="0" baseline="0" noProof="0">
                <a:ln>
                  <a:noFill/>
                </a:ln>
                <a:solidFill>
                  <a:srgbClr val="000000"/>
                </a:solidFill>
                <a:effectLst/>
                <a:uLnTx/>
                <a:uFillTx/>
                <a:latin typeface="VAG Rounded Std Light" panose="020F0502020204020204" pitchFamily="34" charset="0"/>
                <a:ea typeface="Osaka"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de-DE" altLang="de-DE" sz="1400" b="0" i="0" u="none" strike="noStrike" kern="1200" cap="none" spc="0" normalizeH="0" baseline="0" noProof="0">
              <a:ln>
                <a:noFill/>
              </a:ln>
              <a:solidFill>
                <a:srgbClr val="000000"/>
              </a:solidFill>
              <a:effectLst/>
              <a:uLnTx/>
              <a:uFillTx/>
              <a:latin typeface="VAG Rounded Std Light" panose="020F0502020204020204" pitchFamily="34" charset="0"/>
              <a:ea typeface="Osaka" charset="-128"/>
              <a:cs typeface="+mn-cs"/>
            </a:endParaRPr>
          </a:p>
        </p:txBody>
      </p:sp>
    </p:spTree>
    <p:extLst>
      <p:ext uri="{BB962C8B-B14F-4D97-AF65-F5344CB8AC3E}">
        <p14:creationId xmlns:p14="http://schemas.microsoft.com/office/powerpoint/2010/main" val="1838323437"/>
      </p:ext>
    </p:extLst>
  </p:cSld>
  <p:clrMapOvr>
    <a:masterClrMapping/>
  </p:clrMapOvr>
  <p:transition spd="med">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0255404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el, Text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93106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rgbClr val="008BCD"/>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atin typeface="Fira Sans Condensed" panose="020B0503050000020004" pitchFamily="34" charset="0"/>
              </a:defRPr>
            </a:lvl1pPr>
          </a:lstStyle>
          <a:p>
            <a:endParaRPr lang="en-US" dirty="0"/>
          </a:p>
        </p:txBody>
      </p:sp>
      <p:sp>
        <p:nvSpPr>
          <p:cNvPr id="5" name="Fußzeilenplatzhalter 4"/>
          <p:cNvSpPr>
            <a:spLocks noGrp="1"/>
          </p:cNvSpPr>
          <p:nvPr>
            <p:ph type="ftr" sz="quarter" idx="11"/>
          </p:nvPr>
        </p:nvSpPr>
        <p:spPr/>
        <p:txBody>
          <a:bodyPr/>
          <a:lstStyle>
            <a:lvl1pPr>
              <a:defRPr>
                <a:latin typeface="Fira Sans Condensed" panose="020B0503050000020004" pitchFamily="34" charset="0"/>
              </a:defRPr>
            </a:lvl1pPr>
          </a:lstStyle>
          <a:p>
            <a:endParaRPr lang="en-US" dirty="0"/>
          </a:p>
        </p:txBody>
      </p:sp>
      <p:sp>
        <p:nvSpPr>
          <p:cNvPr id="6" name="Foliennummernplatzhalter 5"/>
          <p:cNvSpPr>
            <a:spLocks noGrp="1"/>
          </p:cNvSpPr>
          <p:nvPr>
            <p:ph type="sldNum" sz="quarter" idx="12"/>
          </p:nvPr>
        </p:nvSpPr>
        <p:spPr/>
        <p:txBody>
          <a:bodyPr/>
          <a:lstStyle>
            <a:lvl1pPr>
              <a:defRPr>
                <a:latin typeface="Fira Sans Condensed" panose="020B0503050000020004" pitchFamily="34" charset="0"/>
              </a:defRPr>
            </a:lvl1pPr>
          </a:lstStyle>
          <a:p>
            <a:fld id="{7DF3608B-01E6-4A94-A659-93E611C9F6C9}"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8BCD"/>
                </a:solidFill>
              </a:defRPr>
            </a:lvl1pPr>
          </a:lstStyle>
          <a:p>
            <a:r>
              <a:rPr lang="de-DE" smtClean="0"/>
              <a:t>Titelmasterformat durch Klicken bearbeiten</a:t>
            </a:r>
            <a:endParaRPr lang="de-AT" dirty="0"/>
          </a:p>
        </p:txBody>
      </p:sp>
      <p:sp>
        <p:nvSpPr>
          <p:cNvPr id="3" name="Inhaltsplatzhalter 2"/>
          <p:cNvSpPr>
            <a:spLocks noGrp="1"/>
          </p:cNvSpPr>
          <p:nvPr>
            <p:ph sz="half" idx="1"/>
          </p:nvPr>
        </p:nvSpPr>
        <p:spPr>
          <a:xfrm>
            <a:off x="685800" y="1981200"/>
            <a:ext cx="3810000" cy="4114800"/>
          </a:xfrm>
        </p:spPr>
        <p:txBody>
          <a:bodyPr/>
          <a:lstStyle>
            <a:lvl1pPr>
              <a:defRPr sz="2800">
                <a:latin typeface="Fira Sans Condensed" panose="020B0503050000020004" pitchFamily="34" charset="0"/>
              </a:defRPr>
            </a:lvl1pPr>
            <a:lvl2pPr>
              <a:defRPr sz="2400">
                <a:latin typeface="Fira Sans Condensed" panose="020B0503050000020004" pitchFamily="34" charset="0"/>
              </a:defRPr>
            </a:lvl2pPr>
            <a:lvl3pPr>
              <a:defRPr sz="2000">
                <a:latin typeface="Fira Sans Condensed" panose="020B0503050000020004" pitchFamily="34" charset="0"/>
              </a:defRPr>
            </a:lvl3pPr>
            <a:lvl4pPr>
              <a:defRPr sz="1800">
                <a:latin typeface="Fira Sans Condensed" panose="020B0503050000020004" pitchFamily="34" charset="0"/>
              </a:defRPr>
            </a:lvl4pPr>
            <a:lvl5pPr>
              <a:defRPr sz="1800">
                <a:latin typeface="Fira Sans Condensed" panose="020B0503050000020004" pitchFamily="34" charset="0"/>
              </a:defRPr>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648200" y="1981200"/>
            <a:ext cx="3810000" cy="4114800"/>
          </a:xfrm>
        </p:spPr>
        <p:txBody>
          <a:bodyPr/>
          <a:lstStyle>
            <a:lvl1pPr>
              <a:defRPr sz="2800">
                <a:latin typeface="Fira Sans Condensed" panose="020B0503050000020004" pitchFamily="34" charset="0"/>
              </a:defRPr>
            </a:lvl1pPr>
            <a:lvl2pPr>
              <a:defRPr sz="2400">
                <a:latin typeface="Fira Sans Condensed" panose="020B0503050000020004" pitchFamily="34" charset="0"/>
              </a:defRPr>
            </a:lvl2pPr>
            <a:lvl3pPr>
              <a:defRPr sz="2000">
                <a:latin typeface="Fira Sans Condensed" panose="020B0503050000020004" pitchFamily="34" charset="0"/>
              </a:defRPr>
            </a:lvl3pPr>
            <a:lvl4pPr>
              <a:defRPr sz="1800">
                <a:latin typeface="Fira Sans Condensed" panose="020B0503050000020004" pitchFamily="34" charset="0"/>
              </a:defRPr>
            </a:lvl4pPr>
            <a:lvl5pPr>
              <a:defRPr sz="1800">
                <a:latin typeface="Fira Sans Condensed" panose="020B0503050000020004" pitchFamily="34" charset="0"/>
              </a:defRPr>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Datumsplatzhalter 4"/>
          <p:cNvSpPr>
            <a:spLocks noGrp="1"/>
          </p:cNvSpPr>
          <p:nvPr>
            <p:ph type="dt" sz="half" idx="10"/>
          </p:nvPr>
        </p:nvSpPr>
        <p:spPr/>
        <p:txBody>
          <a:bodyPr/>
          <a:lstStyle>
            <a:lvl1pPr>
              <a:defRPr>
                <a:latin typeface="Fira Sans Condensed" panose="020B0503050000020004" pitchFamily="34" charset="0"/>
              </a:defRPr>
            </a:lvl1pPr>
          </a:lstStyle>
          <a:p>
            <a:endParaRPr lang="en-US" dirty="0"/>
          </a:p>
        </p:txBody>
      </p:sp>
      <p:sp>
        <p:nvSpPr>
          <p:cNvPr id="6" name="Fußzeilenplatzhalter 5"/>
          <p:cNvSpPr>
            <a:spLocks noGrp="1"/>
          </p:cNvSpPr>
          <p:nvPr>
            <p:ph type="ftr" sz="quarter" idx="11"/>
          </p:nvPr>
        </p:nvSpPr>
        <p:spPr/>
        <p:txBody>
          <a:bodyPr/>
          <a:lstStyle>
            <a:lvl1pPr>
              <a:defRPr>
                <a:latin typeface="Fira Sans Condensed" panose="020B0503050000020004" pitchFamily="34" charset="0"/>
              </a:defRPr>
            </a:lvl1pPr>
          </a:lstStyle>
          <a:p>
            <a:endParaRPr lang="en-US" dirty="0"/>
          </a:p>
        </p:txBody>
      </p:sp>
      <p:sp>
        <p:nvSpPr>
          <p:cNvPr id="7" name="Foliennummernplatzhalter 6"/>
          <p:cNvSpPr>
            <a:spLocks noGrp="1"/>
          </p:cNvSpPr>
          <p:nvPr>
            <p:ph type="sldNum" sz="quarter" idx="12"/>
          </p:nvPr>
        </p:nvSpPr>
        <p:spPr/>
        <p:txBody>
          <a:bodyPr/>
          <a:lstStyle>
            <a:lvl1pPr>
              <a:defRPr>
                <a:latin typeface="Fira Sans Condensed" panose="020B0503050000020004" pitchFamily="34" charset="0"/>
              </a:defRPr>
            </a:lvl1pPr>
          </a:lstStyle>
          <a:p>
            <a:fld id="{00E661AE-A93E-473E-AA99-F885CB88A139}"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solidFill>
                  <a:srgbClr val="008BCD"/>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457200" y="2174875"/>
            <a:ext cx="4040188" cy="3951288"/>
          </a:xfrm>
        </p:spPr>
        <p:txBody>
          <a:bodyPr/>
          <a:lstStyle>
            <a:lvl1pPr>
              <a:defRPr sz="2400">
                <a:latin typeface="Fira Sans Condensed" panose="020B0503050000020004" pitchFamily="34" charset="0"/>
              </a:defRPr>
            </a:lvl1pPr>
            <a:lvl2pPr>
              <a:defRPr sz="2000">
                <a:latin typeface="Fira Sans Condensed" panose="020B0503050000020004" pitchFamily="34" charset="0"/>
              </a:defRPr>
            </a:lvl2pPr>
            <a:lvl3pPr>
              <a:defRPr sz="1800">
                <a:latin typeface="Fira Sans Condensed" panose="020B0503050000020004" pitchFamily="34" charset="0"/>
              </a:defRPr>
            </a:lvl3pPr>
            <a:lvl4pPr>
              <a:defRPr sz="1600">
                <a:latin typeface="Fira Sans Condensed" panose="020B0503050000020004" pitchFamily="34" charset="0"/>
              </a:defRPr>
            </a:lvl4pPr>
            <a:lvl5pPr>
              <a:defRPr sz="1600">
                <a:latin typeface="Fira Sans Condensed" panose="020B0503050000020004" pitchFamily="34" charset="0"/>
              </a:defRPr>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45025" y="2174875"/>
            <a:ext cx="4041775" cy="3951288"/>
          </a:xfrm>
        </p:spPr>
        <p:txBody>
          <a:bodyPr/>
          <a:lstStyle>
            <a:lvl1pPr>
              <a:defRPr sz="2400">
                <a:latin typeface="Fira Sans Condensed" panose="020B0503050000020004" pitchFamily="34" charset="0"/>
              </a:defRPr>
            </a:lvl1pPr>
            <a:lvl2pPr>
              <a:defRPr sz="2000">
                <a:latin typeface="Fira Sans Condensed" panose="020B0503050000020004" pitchFamily="34" charset="0"/>
              </a:defRPr>
            </a:lvl2pPr>
            <a:lvl3pPr>
              <a:defRPr sz="1800">
                <a:latin typeface="Fira Sans Condensed" panose="020B0503050000020004" pitchFamily="34" charset="0"/>
              </a:defRPr>
            </a:lvl3pPr>
            <a:lvl4pPr>
              <a:defRPr sz="1600">
                <a:latin typeface="Fira Sans Condensed" panose="020B0503050000020004" pitchFamily="34" charset="0"/>
              </a:defRPr>
            </a:lvl4pPr>
            <a:lvl5pPr>
              <a:defRPr sz="1600">
                <a:latin typeface="Fira Sans Condensed" panose="020B0503050000020004" pitchFamily="34" charset="0"/>
              </a:defRPr>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7" name="Datumsplatzhalter 6"/>
          <p:cNvSpPr>
            <a:spLocks noGrp="1"/>
          </p:cNvSpPr>
          <p:nvPr>
            <p:ph type="dt" sz="half" idx="10"/>
          </p:nvPr>
        </p:nvSpPr>
        <p:spPr/>
        <p:txBody>
          <a:bodyPr/>
          <a:lstStyle>
            <a:lvl1pPr>
              <a:defRPr>
                <a:latin typeface="Fira Sans Condensed" panose="020B0503050000020004" pitchFamily="34" charset="0"/>
              </a:defRPr>
            </a:lvl1pPr>
          </a:lstStyle>
          <a:p>
            <a:endParaRPr lang="en-US" dirty="0"/>
          </a:p>
        </p:txBody>
      </p:sp>
      <p:sp>
        <p:nvSpPr>
          <p:cNvPr id="8" name="Fußzeilenplatzhalter 7"/>
          <p:cNvSpPr>
            <a:spLocks noGrp="1"/>
          </p:cNvSpPr>
          <p:nvPr>
            <p:ph type="ftr" sz="quarter" idx="11"/>
          </p:nvPr>
        </p:nvSpPr>
        <p:spPr/>
        <p:txBody>
          <a:bodyPr/>
          <a:lstStyle>
            <a:lvl1pPr>
              <a:defRPr>
                <a:latin typeface="Fira Sans Condensed" panose="020B0503050000020004" pitchFamily="34" charset="0"/>
              </a:defRPr>
            </a:lvl1pPr>
          </a:lstStyle>
          <a:p>
            <a:endParaRPr lang="en-US" dirty="0"/>
          </a:p>
        </p:txBody>
      </p:sp>
      <p:sp>
        <p:nvSpPr>
          <p:cNvPr id="9" name="Foliennummernplatzhalter 8"/>
          <p:cNvSpPr>
            <a:spLocks noGrp="1"/>
          </p:cNvSpPr>
          <p:nvPr>
            <p:ph type="sldNum" sz="quarter" idx="12"/>
          </p:nvPr>
        </p:nvSpPr>
        <p:spPr/>
        <p:txBody>
          <a:bodyPr/>
          <a:lstStyle>
            <a:lvl1pPr>
              <a:defRPr>
                <a:latin typeface="Fira Sans Condensed" panose="020B0503050000020004" pitchFamily="34" charset="0"/>
              </a:defRPr>
            </a:lvl1pPr>
          </a:lstStyle>
          <a:p>
            <a:fld id="{7DB1B43B-C292-449D-B3E0-B3DC368DBE86}"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8BCD"/>
                </a:solidFill>
              </a:defRPr>
            </a:lvl1pPr>
          </a:lstStyle>
          <a:p>
            <a:r>
              <a:rPr lang="de-DE" smtClean="0"/>
              <a:t>Titelmasterformat durch Klicken bearbeiten</a:t>
            </a:r>
            <a:endParaRPr lang="de-AT" dirty="0"/>
          </a:p>
        </p:txBody>
      </p:sp>
      <p:sp>
        <p:nvSpPr>
          <p:cNvPr id="3" name="Datumsplatzhalter 2"/>
          <p:cNvSpPr>
            <a:spLocks noGrp="1"/>
          </p:cNvSpPr>
          <p:nvPr>
            <p:ph type="dt" sz="half" idx="10"/>
          </p:nvPr>
        </p:nvSpPr>
        <p:spPr/>
        <p:txBody>
          <a:bodyPr/>
          <a:lstStyle>
            <a:lvl1pPr>
              <a:defRPr>
                <a:latin typeface="Fira Sans Condensed" panose="020B0503050000020004" pitchFamily="34" charset="0"/>
              </a:defRPr>
            </a:lvl1pPr>
          </a:lstStyle>
          <a:p>
            <a:endParaRPr lang="en-US" dirty="0"/>
          </a:p>
        </p:txBody>
      </p:sp>
      <p:sp>
        <p:nvSpPr>
          <p:cNvPr id="4" name="Fußzeilenplatzhalter 3"/>
          <p:cNvSpPr>
            <a:spLocks noGrp="1"/>
          </p:cNvSpPr>
          <p:nvPr>
            <p:ph type="ftr" sz="quarter" idx="11"/>
          </p:nvPr>
        </p:nvSpPr>
        <p:spPr/>
        <p:txBody>
          <a:bodyPr/>
          <a:lstStyle>
            <a:lvl1pPr>
              <a:defRPr>
                <a:latin typeface="Fira Sans Condensed" panose="020B0503050000020004" pitchFamily="34" charset="0"/>
              </a:defRPr>
            </a:lvl1pPr>
          </a:lstStyle>
          <a:p>
            <a:endParaRPr lang="en-US" dirty="0"/>
          </a:p>
        </p:txBody>
      </p:sp>
      <p:sp>
        <p:nvSpPr>
          <p:cNvPr id="5" name="Foliennummernplatzhalter 4"/>
          <p:cNvSpPr>
            <a:spLocks noGrp="1"/>
          </p:cNvSpPr>
          <p:nvPr>
            <p:ph type="sldNum" sz="quarter" idx="12"/>
          </p:nvPr>
        </p:nvSpPr>
        <p:spPr/>
        <p:txBody>
          <a:bodyPr/>
          <a:lstStyle>
            <a:lvl1pPr>
              <a:defRPr>
                <a:latin typeface="Fira Sans Condensed" panose="020B0503050000020004" pitchFamily="34" charset="0"/>
              </a:defRPr>
            </a:lvl1pPr>
          </a:lstStyle>
          <a:p>
            <a:fld id="{26D32740-BBEE-47D0-8735-4B783CAC86D0}"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atin typeface="Fira Sans Condensed" panose="020B0503050000020004" pitchFamily="34" charset="0"/>
              </a:defRPr>
            </a:lvl1pPr>
          </a:lstStyle>
          <a:p>
            <a:endParaRPr lang="en-US" dirty="0"/>
          </a:p>
        </p:txBody>
      </p:sp>
      <p:sp>
        <p:nvSpPr>
          <p:cNvPr id="3" name="Fußzeilenplatzhalter 2"/>
          <p:cNvSpPr>
            <a:spLocks noGrp="1"/>
          </p:cNvSpPr>
          <p:nvPr>
            <p:ph type="ftr" sz="quarter" idx="11"/>
          </p:nvPr>
        </p:nvSpPr>
        <p:spPr/>
        <p:txBody>
          <a:bodyPr/>
          <a:lstStyle>
            <a:lvl1pPr>
              <a:defRPr>
                <a:latin typeface="Fira Sans Condensed" panose="020B0503050000020004" pitchFamily="34" charset="0"/>
              </a:defRPr>
            </a:lvl1pPr>
          </a:lstStyle>
          <a:p>
            <a:endParaRPr lang="en-US" dirty="0"/>
          </a:p>
        </p:txBody>
      </p:sp>
      <p:sp>
        <p:nvSpPr>
          <p:cNvPr id="4" name="Foliennummernplatzhalter 3"/>
          <p:cNvSpPr>
            <a:spLocks noGrp="1"/>
          </p:cNvSpPr>
          <p:nvPr>
            <p:ph type="sldNum" sz="quarter" idx="12"/>
          </p:nvPr>
        </p:nvSpPr>
        <p:spPr/>
        <p:txBody>
          <a:bodyPr/>
          <a:lstStyle>
            <a:lvl1pPr>
              <a:defRPr>
                <a:latin typeface="Fira Sans Condensed" panose="020B0503050000020004" pitchFamily="34" charset="0"/>
              </a:defRPr>
            </a:lvl1pPr>
          </a:lstStyle>
          <a:p>
            <a:fld id="{8F07061B-AAE6-41C1-9B75-27011DCBBF7F}"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solidFill>
                  <a:srgbClr val="008BCD"/>
                </a:solidFill>
              </a:defRPr>
            </a:lvl1pPr>
          </a:lstStyle>
          <a:p>
            <a:r>
              <a:rPr lang="de-DE" smtClean="0"/>
              <a:t>Titelmasterformat durch Klicken bearbeiten</a:t>
            </a:r>
            <a:endParaRPr lang="de-AT" dirty="0"/>
          </a:p>
        </p:txBody>
      </p:sp>
      <p:sp>
        <p:nvSpPr>
          <p:cNvPr id="3" name="Inhaltsplatzhalter 2"/>
          <p:cNvSpPr>
            <a:spLocks noGrp="1"/>
          </p:cNvSpPr>
          <p:nvPr>
            <p:ph idx="1"/>
          </p:nvPr>
        </p:nvSpPr>
        <p:spPr>
          <a:xfrm>
            <a:off x="3575050" y="273050"/>
            <a:ext cx="5111750" cy="5853113"/>
          </a:xfrm>
        </p:spPr>
        <p:txBody>
          <a:bodyPr/>
          <a:lstStyle>
            <a:lvl1pPr>
              <a:defRPr sz="3200">
                <a:latin typeface="Fira Sans Condensed" panose="020B0503050000020004" pitchFamily="34" charset="0"/>
              </a:defRPr>
            </a:lvl1pPr>
            <a:lvl2pPr>
              <a:defRPr sz="2800">
                <a:latin typeface="Fira Sans Condensed" panose="020B0503050000020004" pitchFamily="34" charset="0"/>
              </a:defRPr>
            </a:lvl2pPr>
            <a:lvl3pPr>
              <a:defRPr sz="2400">
                <a:latin typeface="Fira Sans Condensed" panose="020B0503050000020004" pitchFamily="34" charset="0"/>
              </a:defRPr>
            </a:lvl3pPr>
            <a:lvl4pPr>
              <a:defRPr sz="2000">
                <a:latin typeface="Fira Sans Condensed" panose="020B0503050000020004" pitchFamily="34" charset="0"/>
              </a:defRPr>
            </a:lvl4pPr>
            <a:lvl5pPr>
              <a:defRPr sz="2000">
                <a:latin typeface="Fira Sans Condensed" panose="020B0503050000020004" pitchFamily="34" charset="0"/>
              </a:defRPr>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atin typeface="Fira Sans Condensed" panose="020B0503050000020004" pitchFamily="34" charset="0"/>
              </a:defRPr>
            </a:lvl1pPr>
          </a:lstStyle>
          <a:p>
            <a:endParaRPr lang="en-US" dirty="0"/>
          </a:p>
        </p:txBody>
      </p:sp>
      <p:sp>
        <p:nvSpPr>
          <p:cNvPr id="6" name="Fußzeilenplatzhalter 5"/>
          <p:cNvSpPr>
            <a:spLocks noGrp="1"/>
          </p:cNvSpPr>
          <p:nvPr>
            <p:ph type="ftr" sz="quarter" idx="11"/>
          </p:nvPr>
        </p:nvSpPr>
        <p:spPr/>
        <p:txBody>
          <a:bodyPr/>
          <a:lstStyle>
            <a:lvl1pPr>
              <a:defRPr>
                <a:latin typeface="Fira Sans Condensed" panose="020B0503050000020004" pitchFamily="34" charset="0"/>
              </a:defRPr>
            </a:lvl1pPr>
          </a:lstStyle>
          <a:p>
            <a:endParaRPr lang="en-US" dirty="0"/>
          </a:p>
        </p:txBody>
      </p:sp>
      <p:sp>
        <p:nvSpPr>
          <p:cNvPr id="7" name="Foliennummernplatzhalter 6"/>
          <p:cNvSpPr>
            <a:spLocks noGrp="1"/>
          </p:cNvSpPr>
          <p:nvPr>
            <p:ph type="sldNum" sz="quarter" idx="12"/>
          </p:nvPr>
        </p:nvSpPr>
        <p:spPr/>
        <p:txBody>
          <a:bodyPr/>
          <a:lstStyle>
            <a:lvl1pPr>
              <a:defRPr>
                <a:latin typeface="Fira Sans Condensed" panose="020B0503050000020004" pitchFamily="34" charset="0"/>
              </a:defRPr>
            </a:lvl1pPr>
          </a:lstStyle>
          <a:p>
            <a:fld id="{33B09490-FE8E-4543-AEDF-A8BC8C93C685}"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rgbClr val="008BCD"/>
                </a:solidFill>
              </a:defRPr>
            </a:lvl1pPr>
          </a:lstStyle>
          <a:p>
            <a:r>
              <a:rPr lang="de-DE" smtClean="0"/>
              <a:t>Titelmasterformat durch Klicken bearbeiten</a:t>
            </a:r>
            <a:endParaRPr lang="de-AT"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atin typeface="Fira Sans Condensed" panose="020B0503050000020004" pitchFamily="34" charset="0"/>
              </a:defRPr>
            </a:lvl1pPr>
          </a:lstStyle>
          <a:p>
            <a:endParaRPr lang="en-US" dirty="0"/>
          </a:p>
        </p:txBody>
      </p:sp>
      <p:sp>
        <p:nvSpPr>
          <p:cNvPr id="6" name="Fußzeilenplatzhalter 5"/>
          <p:cNvSpPr>
            <a:spLocks noGrp="1"/>
          </p:cNvSpPr>
          <p:nvPr>
            <p:ph type="ftr" sz="quarter" idx="11"/>
          </p:nvPr>
        </p:nvSpPr>
        <p:spPr/>
        <p:txBody>
          <a:bodyPr/>
          <a:lstStyle>
            <a:lvl1pPr>
              <a:defRPr>
                <a:latin typeface="Fira Sans Condensed" panose="020B0503050000020004" pitchFamily="34" charset="0"/>
              </a:defRPr>
            </a:lvl1pPr>
          </a:lstStyle>
          <a:p>
            <a:endParaRPr lang="en-US" dirty="0"/>
          </a:p>
        </p:txBody>
      </p:sp>
      <p:sp>
        <p:nvSpPr>
          <p:cNvPr id="7" name="Foliennummernplatzhalter 6"/>
          <p:cNvSpPr>
            <a:spLocks noGrp="1"/>
          </p:cNvSpPr>
          <p:nvPr>
            <p:ph type="sldNum" sz="quarter" idx="12"/>
          </p:nvPr>
        </p:nvSpPr>
        <p:spPr/>
        <p:txBody>
          <a:bodyPr/>
          <a:lstStyle>
            <a:lvl1pPr>
              <a:defRPr>
                <a:latin typeface="Fira Sans Condensed" panose="020B0503050000020004" pitchFamily="34" charset="0"/>
              </a:defRPr>
            </a:lvl1pPr>
          </a:lstStyle>
          <a:p>
            <a:fld id="{AB8BC4C8-3EF1-4522-B674-777664702883}"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oleObject" Target="../embeddings/oleObject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2.v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err="1" smtClean="0"/>
              <a:t>Hier</a:t>
            </a:r>
            <a:r>
              <a:rPr lang="en-US" dirty="0" smtClean="0"/>
              <a:t> </a:t>
            </a:r>
            <a:r>
              <a:rPr lang="en-US" dirty="0" err="1" smtClean="0"/>
              <a:t>klicken</a:t>
            </a:r>
            <a:r>
              <a:rPr lang="en-US" dirty="0" smtClean="0"/>
              <a:t>, um Master-</a:t>
            </a:r>
            <a:r>
              <a:rPr lang="en-US" dirty="0" err="1" smtClean="0"/>
              <a:t>Titelformat</a:t>
            </a:r>
            <a:r>
              <a:rPr lang="en-US" dirty="0" smtClean="0"/>
              <a:t> </a:t>
            </a:r>
            <a:r>
              <a:rPr lang="en-US" dirty="0" err="1" smtClean="0"/>
              <a:t>zu</a:t>
            </a:r>
            <a:r>
              <a:rPr lang="en-US" dirty="0" smtClean="0"/>
              <a:t> </a:t>
            </a:r>
            <a:r>
              <a:rPr lang="en-US" dirty="0" err="1" smtClean="0"/>
              <a:t>bearbeiten</a:t>
            </a:r>
            <a:r>
              <a:rPr lang="en-US" dirty="0" smtClean="0"/>
              <a: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err="1" smtClean="0"/>
              <a:t>Hier</a:t>
            </a:r>
            <a:r>
              <a:rPr lang="en-US" dirty="0" smtClean="0"/>
              <a:t> </a:t>
            </a:r>
            <a:r>
              <a:rPr lang="en-US" dirty="0" err="1" smtClean="0"/>
              <a:t>klicken</a:t>
            </a:r>
            <a:r>
              <a:rPr lang="en-US" dirty="0" smtClean="0"/>
              <a:t>, um Master-</a:t>
            </a:r>
            <a:r>
              <a:rPr lang="en-US" dirty="0" err="1" smtClean="0"/>
              <a:t>Textformat</a:t>
            </a:r>
            <a:r>
              <a:rPr lang="en-US" dirty="0" smtClean="0"/>
              <a:t> </a:t>
            </a:r>
            <a:r>
              <a:rPr lang="en-US" dirty="0" err="1" smtClean="0"/>
              <a:t>zu</a:t>
            </a:r>
            <a:r>
              <a:rPr lang="en-US" dirty="0" smtClean="0"/>
              <a:t> </a:t>
            </a:r>
            <a:r>
              <a:rPr lang="en-US" dirty="0" err="1" smtClean="0"/>
              <a:t>bearbeiten</a:t>
            </a:r>
            <a:r>
              <a:rPr lang="en-US" dirty="0" smtClean="0"/>
              <a:t>.</a:t>
            </a:r>
          </a:p>
          <a:p>
            <a:pPr lvl="0"/>
            <a:endParaRPr lang="en-US" dirty="0" smtClean="0"/>
          </a:p>
          <a:p>
            <a:pPr lvl="0"/>
            <a:endParaRPr lang="en-US" dirty="0"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fld id="{A547F7E0-3A4C-499D-B52E-ABC896278936}" type="slidenum">
              <a:rPr lang="en-US"/>
              <a:pPr/>
              <a:t>‹Nr.›</a:t>
            </a:fld>
            <a:endParaRPr lang="en-US"/>
          </a:p>
        </p:txBody>
      </p:sp>
      <p:graphicFrame>
        <p:nvGraphicFramePr>
          <p:cNvPr id="3" name="Objekt 2"/>
          <p:cNvGraphicFramePr>
            <a:graphicFrameLocks noChangeAspect="1"/>
          </p:cNvGraphicFramePr>
          <p:nvPr userDrawn="1">
            <p:extLst>
              <p:ext uri="{D42A27DB-BD31-4B8C-83A1-F6EECF244321}">
                <p14:modId xmlns:p14="http://schemas.microsoft.com/office/powerpoint/2010/main" val="1045148876"/>
              </p:ext>
            </p:extLst>
          </p:nvPr>
        </p:nvGraphicFramePr>
        <p:xfrm>
          <a:off x="7740352" y="6152841"/>
          <a:ext cx="1080120" cy="552758"/>
        </p:xfrm>
        <a:graphic>
          <a:graphicData uri="http://schemas.openxmlformats.org/presentationml/2006/ole">
            <mc:AlternateContent xmlns:mc="http://schemas.openxmlformats.org/markup-compatibility/2006">
              <mc:Choice xmlns:v="urn:schemas-microsoft-com:vml" Requires="v">
                <p:oleObj spid="_x0000_s1178" name="Artwork" r:id="rId14" imgW="3173040" imgH="1623960" progId="Adobe.Illustrator.14">
                  <p:embed/>
                </p:oleObj>
              </mc:Choice>
              <mc:Fallback>
                <p:oleObj name="Artwork" r:id="rId14" imgW="3173040" imgH="1623960" progId="Adobe.Illustrator.14">
                  <p:embed/>
                  <p:pic>
                    <p:nvPicPr>
                      <p:cNvPr id="0" name=""/>
                      <p:cNvPicPr/>
                      <p:nvPr/>
                    </p:nvPicPr>
                    <p:blipFill>
                      <a:blip r:embed="rId15"/>
                      <a:stretch>
                        <a:fillRect/>
                      </a:stretch>
                    </p:blipFill>
                    <p:spPr>
                      <a:xfrm>
                        <a:off x="7740352" y="6152841"/>
                        <a:ext cx="1080120" cy="552758"/>
                      </a:xfrm>
                      <a:prstGeom prst="rect">
                        <a:avLst/>
                      </a:prstGeom>
                    </p:spPr>
                  </p:pic>
                </p:oleObj>
              </mc:Fallback>
            </mc:AlternateContent>
          </a:graphicData>
        </a:graphic>
      </p:graphicFrame>
      <p:pic>
        <p:nvPicPr>
          <p:cNvPr id="8" name="Grafik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52620" y="6381328"/>
            <a:ext cx="788313" cy="2893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008BCD"/>
          </a:solidFill>
          <a:latin typeface="Fira Sans Extra Condensed" panose="020B0503050000020004" pitchFamily="34" charset="0"/>
          <a:ea typeface="+mj-ea"/>
          <a:cs typeface="+mj-cs"/>
        </a:defRPr>
      </a:lvl1pPr>
      <a:lvl2pPr algn="l" rtl="0" eaLnBrk="1" fontAlgn="base" hangingPunct="1">
        <a:spcBef>
          <a:spcPct val="0"/>
        </a:spcBef>
        <a:spcAft>
          <a:spcPct val="0"/>
        </a:spcAft>
        <a:defRPr sz="3000">
          <a:solidFill>
            <a:schemeClr val="tx2"/>
          </a:solidFill>
          <a:latin typeface="DAbold" pitchFamily="2" charset="0"/>
        </a:defRPr>
      </a:lvl2pPr>
      <a:lvl3pPr algn="l" rtl="0" eaLnBrk="1" fontAlgn="base" hangingPunct="1">
        <a:spcBef>
          <a:spcPct val="0"/>
        </a:spcBef>
        <a:spcAft>
          <a:spcPct val="0"/>
        </a:spcAft>
        <a:defRPr sz="3000">
          <a:solidFill>
            <a:schemeClr val="tx2"/>
          </a:solidFill>
          <a:latin typeface="DAbold" pitchFamily="2" charset="0"/>
        </a:defRPr>
      </a:lvl3pPr>
      <a:lvl4pPr algn="l" rtl="0" eaLnBrk="1" fontAlgn="base" hangingPunct="1">
        <a:spcBef>
          <a:spcPct val="0"/>
        </a:spcBef>
        <a:spcAft>
          <a:spcPct val="0"/>
        </a:spcAft>
        <a:defRPr sz="3000">
          <a:solidFill>
            <a:schemeClr val="tx2"/>
          </a:solidFill>
          <a:latin typeface="DAbold" pitchFamily="2" charset="0"/>
        </a:defRPr>
      </a:lvl4pPr>
      <a:lvl5pPr algn="l" rtl="0" eaLnBrk="1" fontAlgn="base" hangingPunct="1">
        <a:spcBef>
          <a:spcPct val="0"/>
        </a:spcBef>
        <a:spcAft>
          <a:spcPct val="0"/>
        </a:spcAft>
        <a:defRPr sz="3000">
          <a:solidFill>
            <a:schemeClr val="tx2"/>
          </a:solidFill>
          <a:latin typeface="DAbold" pitchFamily="2" charset="0"/>
        </a:defRPr>
      </a:lvl5pPr>
      <a:lvl6pPr marL="457200" algn="l" rtl="0" eaLnBrk="1" fontAlgn="base" hangingPunct="1">
        <a:spcBef>
          <a:spcPct val="0"/>
        </a:spcBef>
        <a:spcAft>
          <a:spcPct val="0"/>
        </a:spcAft>
        <a:defRPr sz="3000">
          <a:solidFill>
            <a:schemeClr val="tx2"/>
          </a:solidFill>
          <a:latin typeface="DAbold" pitchFamily="2" charset="0"/>
        </a:defRPr>
      </a:lvl6pPr>
      <a:lvl7pPr marL="914400" algn="l" rtl="0" eaLnBrk="1" fontAlgn="base" hangingPunct="1">
        <a:spcBef>
          <a:spcPct val="0"/>
        </a:spcBef>
        <a:spcAft>
          <a:spcPct val="0"/>
        </a:spcAft>
        <a:defRPr sz="3000">
          <a:solidFill>
            <a:schemeClr val="tx2"/>
          </a:solidFill>
          <a:latin typeface="DAbold" pitchFamily="2" charset="0"/>
        </a:defRPr>
      </a:lvl7pPr>
      <a:lvl8pPr marL="1371600" algn="l" rtl="0" eaLnBrk="1" fontAlgn="base" hangingPunct="1">
        <a:spcBef>
          <a:spcPct val="0"/>
        </a:spcBef>
        <a:spcAft>
          <a:spcPct val="0"/>
        </a:spcAft>
        <a:defRPr sz="3000">
          <a:solidFill>
            <a:schemeClr val="tx2"/>
          </a:solidFill>
          <a:latin typeface="DAbold" pitchFamily="2" charset="0"/>
        </a:defRPr>
      </a:lvl8pPr>
      <a:lvl9pPr marL="1828800" algn="l" rtl="0" eaLnBrk="1" fontAlgn="base" hangingPunct="1">
        <a:spcBef>
          <a:spcPct val="0"/>
        </a:spcBef>
        <a:spcAft>
          <a:spcPct val="0"/>
        </a:spcAft>
        <a:defRPr sz="3000">
          <a:solidFill>
            <a:schemeClr val="tx2"/>
          </a:solidFill>
          <a:latin typeface="DAbold" pitchFamily="2" charset="0"/>
        </a:defRPr>
      </a:lvl9pPr>
    </p:titleStyle>
    <p:bodyStyle>
      <a:lvl1pPr marL="476250" indent="-476250" algn="l" rtl="0" eaLnBrk="1" fontAlgn="base" hangingPunct="1">
        <a:spcBef>
          <a:spcPct val="50000"/>
        </a:spcBef>
        <a:spcAft>
          <a:spcPct val="0"/>
        </a:spcAft>
        <a:buClr>
          <a:schemeClr val="tx1"/>
        </a:buClr>
        <a:buSzPct val="90000"/>
        <a:buFont typeface="Wingdings" panose="05000000000000000000" pitchFamily="2" charset="2"/>
        <a:buChar char="§"/>
        <a:defRPr sz="2000">
          <a:solidFill>
            <a:schemeClr val="tx1"/>
          </a:solidFill>
          <a:latin typeface="Fira Sans Condensed" panose="020B0503050000020004" pitchFamily="34" charset="0"/>
          <a:ea typeface="+mn-ea"/>
          <a:cs typeface="+mn-cs"/>
        </a:defRPr>
      </a:lvl1pPr>
      <a:lvl2pPr marL="1042988" indent="-285750" algn="l" rtl="0" eaLnBrk="1" fontAlgn="base" hangingPunct="1">
        <a:spcBef>
          <a:spcPct val="20000"/>
        </a:spcBef>
        <a:spcAft>
          <a:spcPct val="0"/>
        </a:spcAft>
        <a:buChar char="–"/>
        <a:defRPr sz="2800">
          <a:solidFill>
            <a:schemeClr val="tx1"/>
          </a:solidFill>
          <a:latin typeface="Times New Roman" pitchFamily="18" charset="0"/>
        </a:defRPr>
      </a:lvl2pPr>
      <a:lvl3pPr marL="1462088" indent="-228600" algn="l" rtl="0" eaLnBrk="1" fontAlgn="base" hangingPunct="1">
        <a:spcBef>
          <a:spcPct val="20000"/>
        </a:spcBef>
        <a:spcAft>
          <a:spcPct val="0"/>
        </a:spcAft>
        <a:buChar char="•"/>
        <a:defRPr sz="2400">
          <a:solidFill>
            <a:schemeClr val="tx1"/>
          </a:solidFill>
          <a:latin typeface="Times New Roman" pitchFamily="18" charset="0"/>
        </a:defRPr>
      </a:lvl3pPr>
      <a:lvl4pPr marL="1881188" indent="-228600" algn="l" rtl="0" eaLnBrk="1" fontAlgn="base" hangingPunct="1">
        <a:spcBef>
          <a:spcPct val="20000"/>
        </a:spcBef>
        <a:spcAft>
          <a:spcPct val="0"/>
        </a:spcAft>
        <a:buChar char="–"/>
        <a:defRPr sz="2000">
          <a:solidFill>
            <a:schemeClr val="tx1"/>
          </a:solidFill>
          <a:latin typeface="Times New Roman" pitchFamily="18" charset="0"/>
        </a:defRPr>
      </a:lvl4pPr>
      <a:lvl5pPr marL="2300288" indent="-228600" algn="l" rtl="0" eaLnBrk="1" fontAlgn="base" hangingPunct="1">
        <a:spcBef>
          <a:spcPct val="20000"/>
        </a:spcBef>
        <a:spcAft>
          <a:spcPct val="0"/>
        </a:spcAft>
        <a:buChar char="»"/>
        <a:defRPr sz="2000">
          <a:solidFill>
            <a:schemeClr val="tx1"/>
          </a:solidFill>
          <a:latin typeface="Times New Roman" pitchFamily="18" charset="0"/>
        </a:defRPr>
      </a:lvl5pPr>
      <a:lvl6pPr marL="2757488" indent="-228600" algn="l" rtl="0" eaLnBrk="1" fontAlgn="base" hangingPunct="1">
        <a:spcBef>
          <a:spcPct val="20000"/>
        </a:spcBef>
        <a:spcAft>
          <a:spcPct val="0"/>
        </a:spcAft>
        <a:buChar char="»"/>
        <a:defRPr sz="2000">
          <a:solidFill>
            <a:schemeClr val="tx1"/>
          </a:solidFill>
          <a:latin typeface="Times New Roman" pitchFamily="18" charset="0"/>
        </a:defRPr>
      </a:lvl6pPr>
      <a:lvl7pPr marL="3214688" indent="-228600" algn="l" rtl="0" eaLnBrk="1" fontAlgn="base" hangingPunct="1">
        <a:spcBef>
          <a:spcPct val="20000"/>
        </a:spcBef>
        <a:spcAft>
          <a:spcPct val="0"/>
        </a:spcAft>
        <a:buChar char="»"/>
        <a:defRPr sz="2000">
          <a:solidFill>
            <a:schemeClr val="tx1"/>
          </a:solidFill>
          <a:latin typeface="Times New Roman" pitchFamily="18" charset="0"/>
        </a:defRPr>
      </a:lvl7pPr>
      <a:lvl8pPr marL="3671888" indent="-228600" algn="l" rtl="0" eaLnBrk="1" fontAlgn="base" hangingPunct="1">
        <a:spcBef>
          <a:spcPct val="20000"/>
        </a:spcBef>
        <a:spcAft>
          <a:spcPct val="0"/>
        </a:spcAft>
        <a:buChar char="»"/>
        <a:defRPr sz="2000">
          <a:solidFill>
            <a:schemeClr val="tx1"/>
          </a:solidFill>
          <a:latin typeface="Times New Roman" pitchFamily="18" charset="0"/>
        </a:defRPr>
      </a:lvl8pPr>
      <a:lvl9pPr marL="4129088"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Hier klicken, um Master-Titelformat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Hier klicken, um Master-Textformat zu bearbeiten.</a:t>
            </a:r>
          </a:p>
          <a:p>
            <a:pPr lvl="0"/>
            <a:endParaRPr lang="en-US" altLang="de-DE" smtClean="0"/>
          </a:p>
          <a:p>
            <a:pPr lvl="0"/>
            <a:endParaRPr lang="en-US" altLang="de-DE" smtClean="0"/>
          </a:p>
        </p:txBody>
      </p:sp>
      <p:graphicFrame>
        <p:nvGraphicFramePr>
          <p:cNvPr id="1028" name="Objekt 8"/>
          <p:cNvGraphicFramePr>
            <a:graphicFrameLocks noChangeAspect="1"/>
          </p:cNvGraphicFramePr>
          <p:nvPr userDrawn="1"/>
        </p:nvGraphicFramePr>
        <p:xfrm>
          <a:off x="7740650" y="6153150"/>
          <a:ext cx="1079500" cy="552450"/>
        </p:xfrm>
        <a:graphic>
          <a:graphicData uri="http://schemas.openxmlformats.org/presentationml/2006/ole">
            <mc:AlternateContent xmlns:mc="http://schemas.openxmlformats.org/markup-compatibility/2006">
              <mc:Choice xmlns:v="urn:schemas-microsoft-com:vml" Requires="v">
                <p:oleObj spid="_x0000_s2194" name="Artwork" r:id="rId16" imgW="0" imgH="0" progId="Adobe.Illustrator.14">
                  <p:embed/>
                </p:oleObj>
              </mc:Choice>
              <mc:Fallback>
                <p:oleObj name="Artwork" r:id="rId16" imgW="0" imgH="0" progId="Adobe.Illustrator.14">
                  <p:embed/>
                  <p:pic>
                    <p:nvPicPr>
                      <p:cNvPr id="1028" name="Objek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40650" y="6153150"/>
                        <a:ext cx="10795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9" name="Grafik 9"/>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753225" y="6381750"/>
            <a:ext cx="787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911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Lst>
  <p:transition spd="med">
    <p:diamond/>
  </p:transition>
  <p:timing>
    <p:tnLst>
      <p:par>
        <p:cTn id="1" dur="indefinite" restart="never" nodeType="tmRoot"/>
      </p:par>
    </p:tnLst>
  </p:timing>
  <p:txStyles>
    <p:titleStyle>
      <a:lvl1pPr algn="l" rtl="0" eaLnBrk="0" fontAlgn="base" hangingPunct="0">
        <a:spcBef>
          <a:spcPct val="0"/>
        </a:spcBef>
        <a:spcAft>
          <a:spcPct val="0"/>
        </a:spcAft>
        <a:defRPr sz="3000" b="1">
          <a:solidFill>
            <a:srgbClr val="008BCD"/>
          </a:solidFill>
          <a:latin typeface="Fira Sans Extra Condensed" panose="020B0503050000020004" pitchFamily="34" charset="0"/>
          <a:ea typeface="+mj-ea"/>
          <a:cs typeface="+mj-cs"/>
        </a:defRPr>
      </a:lvl1pPr>
      <a:lvl2pPr algn="l" rtl="0" eaLnBrk="0" fontAlgn="base" hangingPunct="0">
        <a:spcBef>
          <a:spcPct val="0"/>
        </a:spcBef>
        <a:spcAft>
          <a:spcPct val="0"/>
        </a:spcAft>
        <a:defRPr sz="3000" b="1">
          <a:solidFill>
            <a:srgbClr val="008BCD"/>
          </a:solidFill>
          <a:latin typeface="Fira Sans Extra Condensed" panose="020B0503050000020004" pitchFamily="34" charset="0"/>
          <a:ea typeface="Osaka" charset="-128"/>
        </a:defRPr>
      </a:lvl2pPr>
      <a:lvl3pPr algn="l" rtl="0" eaLnBrk="0" fontAlgn="base" hangingPunct="0">
        <a:spcBef>
          <a:spcPct val="0"/>
        </a:spcBef>
        <a:spcAft>
          <a:spcPct val="0"/>
        </a:spcAft>
        <a:defRPr sz="3000" b="1">
          <a:solidFill>
            <a:srgbClr val="008BCD"/>
          </a:solidFill>
          <a:latin typeface="Fira Sans Extra Condensed" panose="020B0503050000020004" pitchFamily="34" charset="0"/>
          <a:ea typeface="Osaka" charset="-128"/>
        </a:defRPr>
      </a:lvl3pPr>
      <a:lvl4pPr algn="l" rtl="0" eaLnBrk="0" fontAlgn="base" hangingPunct="0">
        <a:spcBef>
          <a:spcPct val="0"/>
        </a:spcBef>
        <a:spcAft>
          <a:spcPct val="0"/>
        </a:spcAft>
        <a:defRPr sz="3000" b="1">
          <a:solidFill>
            <a:srgbClr val="008BCD"/>
          </a:solidFill>
          <a:latin typeface="Fira Sans Extra Condensed" panose="020B0503050000020004" pitchFamily="34" charset="0"/>
          <a:ea typeface="Osaka" charset="-128"/>
        </a:defRPr>
      </a:lvl4pPr>
      <a:lvl5pPr algn="l" rtl="0" eaLnBrk="0" fontAlgn="base" hangingPunct="0">
        <a:spcBef>
          <a:spcPct val="0"/>
        </a:spcBef>
        <a:spcAft>
          <a:spcPct val="0"/>
        </a:spcAft>
        <a:defRPr sz="3000" b="1">
          <a:solidFill>
            <a:srgbClr val="008BCD"/>
          </a:solidFill>
          <a:latin typeface="Fira Sans Extra Condensed" panose="020B0503050000020004" pitchFamily="34" charset="0"/>
          <a:ea typeface="Osaka" charset="-128"/>
        </a:defRPr>
      </a:lvl5pPr>
      <a:lvl6pPr marL="457200" algn="l" rtl="0" fontAlgn="base">
        <a:spcBef>
          <a:spcPct val="0"/>
        </a:spcBef>
        <a:spcAft>
          <a:spcPct val="0"/>
        </a:spcAft>
        <a:defRPr sz="2400" b="1">
          <a:solidFill>
            <a:srgbClr val="003380"/>
          </a:solidFill>
          <a:latin typeface="Arial" charset="0"/>
          <a:ea typeface="Osaka" charset="-128"/>
        </a:defRPr>
      </a:lvl6pPr>
      <a:lvl7pPr marL="914400" algn="l" rtl="0" fontAlgn="base">
        <a:spcBef>
          <a:spcPct val="0"/>
        </a:spcBef>
        <a:spcAft>
          <a:spcPct val="0"/>
        </a:spcAft>
        <a:defRPr sz="2400" b="1">
          <a:solidFill>
            <a:srgbClr val="003380"/>
          </a:solidFill>
          <a:latin typeface="Arial" charset="0"/>
          <a:ea typeface="Osaka" charset="-128"/>
        </a:defRPr>
      </a:lvl7pPr>
      <a:lvl8pPr marL="1371600" algn="l" rtl="0" fontAlgn="base">
        <a:spcBef>
          <a:spcPct val="0"/>
        </a:spcBef>
        <a:spcAft>
          <a:spcPct val="0"/>
        </a:spcAft>
        <a:defRPr sz="2400" b="1">
          <a:solidFill>
            <a:srgbClr val="003380"/>
          </a:solidFill>
          <a:latin typeface="Arial" charset="0"/>
          <a:ea typeface="Osaka" charset="-128"/>
        </a:defRPr>
      </a:lvl8pPr>
      <a:lvl9pPr marL="1828800" algn="l" rtl="0" fontAlgn="base">
        <a:spcBef>
          <a:spcPct val="0"/>
        </a:spcBef>
        <a:spcAft>
          <a:spcPct val="0"/>
        </a:spcAft>
        <a:defRPr sz="2400" b="1">
          <a:solidFill>
            <a:srgbClr val="003380"/>
          </a:solidFill>
          <a:latin typeface="Arial" charset="0"/>
          <a:ea typeface="Osaka" charset="-128"/>
        </a:defRPr>
      </a:lvl9pPr>
    </p:titleStyle>
    <p:bodyStyle>
      <a:lvl1pPr marL="476250" indent="-476250" algn="l" rtl="0" eaLnBrk="0" fontAlgn="base" hangingPunct="0">
        <a:spcBef>
          <a:spcPct val="50000"/>
        </a:spcBef>
        <a:spcAft>
          <a:spcPct val="0"/>
        </a:spcAft>
        <a:buClr>
          <a:srgbClr val="000000"/>
        </a:buClr>
        <a:buSzPct val="90000"/>
        <a:buFont typeface="Wingdings" panose="05000000000000000000" pitchFamily="2" charset="2"/>
        <a:buChar char="§"/>
        <a:defRPr sz="15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ea typeface="+mn-ea"/>
        </a:defRPr>
      </a:lvl2pPr>
      <a:lvl3pPr marL="1143000" indent="-228600" algn="l" rtl="0" eaLnBrk="0" fontAlgn="base" hangingPunct="0">
        <a:spcBef>
          <a:spcPct val="20000"/>
        </a:spcBef>
        <a:spcAft>
          <a:spcPct val="0"/>
        </a:spcAft>
        <a:buChar char="•"/>
        <a:defRPr sz="1200">
          <a:solidFill>
            <a:schemeClr val="tx1"/>
          </a:solidFill>
          <a:latin typeface="+mn-lt"/>
          <a:ea typeface="+mn-ea"/>
        </a:defRPr>
      </a:lvl3pPr>
      <a:lvl4pPr marL="1562100" indent="-228600" algn="l" rtl="0" eaLnBrk="0" fontAlgn="base" hangingPunct="0">
        <a:spcBef>
          <a:spcPct val="20000"/>
        </a:spcBef>
        <a:spcAft>
          <a:spcPct val="0"/>
        </a:spcAft>
        <a:buChar char="–"/>
        <a:defRPr sz="1200">
          <a:solidFill>
            <a:schemeClr val="tx1"/>
          </a:solidFill>
          <a:latin typeface="+mn-lt"/>
          <a:ea typeface="+mn-ea"/>
        </a:defRPr>
      </a:lvl4pPr>
      <a:lvl5pPr marL="1981200" indent="-228600" algn="l" rtl="0" eaLnBrk="0" fontAlgn="base" hangingPunct="0">
        <a:spcBef>
          <a:spcPct val="20000"/>
        </a:spcBef>
        <a:spcAft>
          <a:spcPct val="0"/>
        </a:spcAft>
        <a:buChar char="»"/>
        <a:defRPr sz="1200">
          <a:solidFill>
            <a:schemeClr val="tx1"/>
          </a:solidFill>
          <a:latin typeface="+mn-lt"/>
          <a:ea typeface="+mn-ea"/>
        </a:defRPr>
      </a:lvl5pPr>
      <a:lvl6pPr marL="2438400" indent="-228600" algn="l" rtl="0" fontAlgn="base">
        <a:spcBef>
          <a:spcPct val="20000"/>
        </a:spcBef>
        <a:spcAft>
          <a:spcPct val="0"/>
        </a:spcAft>
        <a:buChar char="»"/>
        <a:defRPr sz="1200">
          <a:solidFill>
            <a:schemeClr val="tx1"/>
          </a:solidFill>
          <a:latin typeface="+mn-lt"/>
          <a:ea typeface="+mn-ea"/>
        </a:defRPr>
      </a:lvl6pPr>
      <a:lvl7pPr marL="2895600" indent="-228600" algn="l" rtl="0" fontAlgn="base">
        <a:spcBef>
          <a:spcPct val="20000"/>
        </a:spcBef>
        <a:spcAft>
          <a:spcPct val="0"/>
        </a:spcAft>
        <a:buChar char="»"/>
        <a:defRPr sz="1200">
          <a:solidFill>
            <a:schemeClr val="tx1"/>
          </a:solidFill>
          <a:latin typeface="+mn-lt"/>
          <a:ea typeface="+mn-ea"/>
        </a:defRPr>
      </a:lvl7pPr>
      <a:lvl8pPr marL="3352800" indent="-228600" algn="l" rtl="0" fontAlgn="base">
        <a:spcBef>
          <a:spcPct val="20000"/>
        </a:spcBef>
        <a:spcAft>
          <a:spcPct val="0"/>
        </a:spcAft>
        <a:buChar char="»"/>
        <a:defRPr sz="1200">
          <a:solidFill>
            <a:schemeClr val="tx1"/>
          </a:solidFill>
          <a:latin typeface="+mn-lt"/>
          <a:ea typeface="+mn-ea"/>
        </a:defRPr>
      </a:lvl8pPr>
      <a:lvl9pPr marL="3810000" indent="-228600" algn="l" rtl="0" fontAlgn="base">
        <a:spcBef>
          <a:spcPct val="20000"/>
        </a:spcBef>
        <a:spcAft>
          <a:spcPct val="0"/>
        </a:spcAft>
        <a:buChar char="»"/>
        <a:defRPr sz="12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hyperlink" Target="https://www.dorfplatz-staw.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alzburgnachhaltig.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salzburg.gv.at/themen/umwelt/nachhaltigkeit/la21/agenda21-aktuell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bibliotheksportal.de/informationen/die-bibliothek-als-dritter-ort/dritte-orte-international/?cn-reloaded=1" TargetMode="External"/><Relationship Id="rId3" Type="http://schemas.openxmlformats.org/officeDocument/2006/relationships/hyperlink" Target="https://www.salzburgerbildungswerk.at/de/gemeindeentwicklung/projekte/dritte-orte" TargetMode="External"/><Relationship Id="rId7" Type="http://schemas.openxmlformats.org/officeDocument/2006/relationships/hyperlink" Target="https://wb-web.de/aktuelles/wissensraum-statt-dritter-ort-die-die-bibliothek.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padlet.com/noberlaender/Links" TargetMode="External"/><Relationship Id="rId5" Type="http://schemas.openxmlformats.org/officeDocument/2006/relationships/hyperlink" Target="https://www.mkw.nrw/kultur/foerderungen/dritte-orte" TargetMode="External"/><Relationship Id="rId4" Type="http://schemas.openxmlformats.org/officeDocument/2006/relationships/hyperlink" Target="https://youtu.be/VK8m4ol3HEo"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stefansplatzerl.at/" TargetMode="External"/><Relationship Id="rId3" Type="http://schemas.openxmlformats.org/officeDocument/2006/relationships/hyperlink" Target="https://www.giesserei-ried.at/" TargetMode="External"/><Relationship Id="rId7" Type="http://schemas.openxmlformats.org/officeDocument/2006/relationships/hyperlink" Target="https://www.dorfplatz-staw.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consenso.at/" TargetMode="External"/><Relationship Id="rId11" Type="http://schemas.openxmlformats.org/officeDocument/2006/relationships/hyperlink" Target="https://hdg-vorarlberg.at/ehrenamt/zaemma-leaba-zgoetzis/" TargetMode="External"/><Relationship Id="rId5" Type="http://schemas.openxmlformats.org/officeDocument/2006/relationships/hyperlink" Target="https://www.dorfsalon.at/" TargetMode="External"/><Relationship Id="rId10" Type="http://schemas.openxmlformats.org/officeDocument/2006/relationships/hyperlink" Target="https://ratschhaus.de/" TargetMode="External"/><Relationship Id="rId4" Type="http://schemas.openxmlformats.org/officeDocument/2006/relationships/hyperlink" Target="https://www.okh.or.at/" TargetMode="External"/><Relationship Id="rId9" Type="http://schemas.openxmlformats.org/officeDocument/2006/relationships/hyperlink" Target="https://stube-online.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uper-initiative.a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salzburgnachhaltig.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Grp="1" noChangeArrowheads="1"/>
          </p:cNvSpPr>
          <p:nvPr>
            <p:ph type="ctrTitle"/>
          </p:nvPr>
        </p:nvSpPr>
        <p:spPr>
          <a:xfrm>
            <a:off x="195299" y="4941168"/>
            <a:ext cx="8807011" cy="1368152"/>
          </a:xfrm>
        </p:spPr>
        <p:txBody>
          <a:bodyPr/>
          <a:lstStyle/>
          <a:p>
            <a:pPr algn="ctr"/>
            <a:r>
              <a:rPr lang="de-DE" sz="4400" b="1" dirty="0" smtClean="0">
                <a:solidFill>
                  <a:srgbClr val="008BCD"/>
                </a:solidFill>
                <a:latin typeface="Fira Sans Extra Condensed" panose="020B0503050000020004" pitchFamily="34" charset="0"/>
              </a:rPr>
              <a:t>„Dritte Orte“ im ländlichen Raum</a:t>
            </a:r>
            <a:r>
              <a:rPr lang="de-DE" sz="4400" dirty="0">
                <a:solidFill>
                  <a:srgbClr val="008BCD"/>
                </a:solidFill>
              </a:rPr>
              <a:t/>
            </a:r>
            <a:br>
              <a:rPr lang="de-DE" sz="4400" dirty="0">
                <a:solidFill>
                  <a:srgbClr val="008BCD"/>
                </a:solidFill>
              </a:rPr>
            </a:br>
            <a:r>
              <a:rPr lang="de-DE" sz="3200" dirty="0">
                <a:solidFill>
                  <a:srgbClr val="008BCD"/>
                </a:solidFill>
              </a:rPr>
              <a:t>Begegnung-Bildung-Kultur-Verantwortung</a:t>
            </a:r>
            <a:endParaRPr lang="de-DE" sz="3200" b="1" dirty="0">
              <a:solidFill>
                <a:srgbClr val="008BCD"/>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404664"/>
            <a:ext cx="1440160" cy="733912"/>
          </a:xfrm>
          <a:prstGeom prst="rect">
            <a:avLst/>
          </a:prstGeom>
        </p:spPr>
      </p:pic>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l="16305" t="25850" r="2229" b="26900"/>
          <a:stretch/>
        </p:blipFill>
        <p:spPr>
          <a:xfrm>
            <a:off x="1187624" y="1412776"/>
            <a:ext cx="6984776" cy="32403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Merkmale „</a:t>
            </a:r>
            <a:r>
              <a:rPr lang="de-DE" sz="3200" dirty="0" smtClean="0"/>
              <a:t>Dritter</a:t>
            </a:r>
            <a:r>
              <a:rPr lang="de-DE" dirty="0" smtClean="0"/>
              <a:t> Orte“ - NRW</a:t>
            </a:r>
            <a:endParaRPr lang="de-AT" dirty="0"/>
          </a:p>
        </p:txBody>
      </p:sp>
      <p:sp>
        <p:nvSpPr>
          <p:cNvPr id="3" name="Inhaltsplatzhalter 2"/>
          <p:cNvSpPr>
            <a:spLocks noGrp="1"/>
          </p:cNvSpPr>
          <p:nvPr>
            <p:ph idx="1"/>
          </p:nvPr>
        </p:nvSpPr>
        <p:spPr>
          <a:xfrm>
            <a:off x="539552" y="1762472"/>
            <a:ext cx="8350696" cy="4114800"/>
          </a:xfrm>
        </p:spPr>
        <p:txBody>
          <a:bodyPr/>
          <a:lstStyle/>
          <a:p>
            <a:pPr marL="0" indent="0">
              <a:spcBef>
                <a:spcPts val="600"/>
              </a:spcBef>
              <a:buNone/>
            </a:pPr>
            <a:r>
              <a:rPr lang="de-DE" sz="2400" dirty="0" smtClean="0"/>
              <a:t>1.  Physischer, auf Dauer angelegter Ort</a:t>
            </a:r>
          </a:p>
          <a:p>
            <a:pPr marL="0" indent="0">
              <a:spcBef>
                <a:spcPts val="600"/>
              </a:spcBef>
              <a:buNone/>
            </a:pPr>
            <a:r>
              <a:rPr lang="de-AT" sz="2400" dirty="0" smtClean="0"/>
              <a:t>2.  Gut erreichbar</a:t>
            </a:r>
          </a:p>
          <a:p>
            <a:pPr marL="0" indent="0">
              <a:spcBef>
                <a:spcPts val="600"/>
              </a:spcBef>
              <a:buNone/>
            </a:pPr>
            <a:r>
              <a:rPr lang="de-AT" sz="2400" dirty="0" smtClean="0"/>
              <a:t>3.  Niedrigschwelliger, barrierefreier Zugang</a:t>
            </a:r>
          </a:p>
          <a:p>
            <a:pPr marL="0" indent="0">
              <a:spcBef>
                <a:spcPts val="600"/>
              </a:spcBef>
              <a:buNone/>
            </a:pPr>
            <a:r>
              <a:rPr lang="de-AT" sz="2400" dirty="0" smtClean="0"/>
              <a:t>4</a:t>
            </a:r>
            <a:r>
              <a:rPr lang="de-AT" sz="2400" dirty="0"/>
              <a:t>. </a:t>
            </a:r>
            <a:r>
              <a:rPr lang="de-AT" sz="2400" dirty="0" smtClean="0"/>
              <a:t> Geeignete </a:t>
            </a:r>
            <a:r>
              <a:rPr lang="de-AT" sz="2400" dirty="0"/>
              <a:t>Öffnungszeiten</a:t>
            </a:r>
          </a:p>
          <a:p>
            <a:pPr marL="0" indent="0">
              <a:spcBef>
                <a:spcPts val="600"/>
              </a:spcBef>
              <a:buNone/>
            </a:pPr>
            <a:r>
              <a:rPr lang="de-DE" sz="2400" dirty="0"/>
              <a:t>5. </a:t>
            </a:r>
            <a:r>
              <a:rPr lang="de-DE" sz="2400" dirty="0" smtClean="0"/>
              <a:t> Einladende offene Atmosphäre </a:t>
            </a:r>
            <a:r>
              <a:rPr lang="de-DE" sz="2400" dirty="0"/>
              <a:t>und Gestaltung</a:t>
            </a:r>
          </a:p>
          <a:p>
            <a:pPr marL="0" indent="0">
              <a:spcBef>
                <a:spcPts val="600"/>
              </a:spcBef>
              <a:buNone/>
            </a:pPr>
            <a:r>
              <a:rPr lang="de-DE" sz="2400" dirty="0"/>
              <a:t>6. </a:t>
            </a:r>
            <a:r>
              <a:rPr lang="de-DE" sz="2400" dirty="0" smtClean="0"/>
              <a:t> Angebote - Soziales, Bildung, Kultur - Vernetzung </a:t>
            </a:r>
          </a:p>
          <a:p>
            <a:pPr marL="0" indent="0">
              <a:spcBef>
                <a:spcPts val="600"/>
              </a:spcBef>
              <a:buNone/>
            </a:pPr>
            <a:r>
              <a:rPr lang="de-AT" sz="2400" dirty="0" smtClean="0"/>
              <a:t>7.  Nachhaltige Verantwortungsstruktur</a:t>
            </a:r>
            <a:endParaRPr lang="de-AT" sz="2400" dirty="0"/>
          </a:p>
          <a:p>
            <a:pPr marL="0" indent="0">
              <a:spcBef>
                <a:spcPts val="600"/>
              </a:spcBef>
              <a:buNone/>
            </a:pPr>
            <a:r>
              <a:rPr lang="de-AT" sz="2400" dirty="0" smtClean="0"/>
              <a:t>8.  Gute (technische) </a:t>
            </a:r>
            <a:r>
              <a:rPr lang="de-AT" sz="2400" dirty="0"/>
              <a:t>Grundausstattung</a:t>
            </a:r>
          </a:p>
          <a:p>
            <a:pPr marL="0" indent="0">
              <a:spcBef>
                <a:spcPts val="600"/>
              </a:spcBef>
              <a:buNone/>
            </a:pPr>
            <a:r>
              <a:rPr lang="de-AT" sz="2400" dirty="0"/>
              <a:t>9. </a:t>
            </a:r>
            <a:r>
              <a:rPr lang="de-AT" sz="2400" dirty="0" smtClean="0"/>
              <a:t> Ständiger </a:t>
            </a:r>
            <a:r>
              <a:rPr lang="de-AT" sz="2400" dirty="0"/>
              <a:t>Beteiligungsprozess</a:t>
            </a:r>
          </a:p>
          <a:p>
            <a:pPr marL="0" indent="0">
              <a:spcBef>
                <a:spcPts val="600"/>
              </a:spcBef>
              <a:buNone/>
            </a:pPr>
            <a:r>
              <a:rPr lang="de-DE" sz="2400" dirty="0"/>
              <a:t>10. Einbindung in die </a:t>
            </a:r>
            <a:r>
              <a:rPr lang="de-DE" sz="2400" dirty="0" smtClean="0"/>
              <a:t>Stadt-/Dorf-/Regionalentwicklung</a:t>
            </a:r>
          </a:p>
          <a:p>
            <a:pPr>
              <a:spcBef>
                <a:spcPts val="600"/>
              </a:spcBef>
            </a:pPr>
            <a:endParaRPr lang="de-AT" sz="2400" dirty="0" smtClean="0"/>
          </a:p>
          <a:p>
            <a:pPr>
              <a:spcBef>
                <a:spcPts val="600"/>
              </a:spcBef>
            </a:pPr>
            <a:endParaRPr lang="de-AT" sz="2400" dirty="0"/>
          </a:p>
          <a:p>
            <a:pPr>
              <a:spcBef>
                <a:spcPts val="600"/>
              </a:spcBef>
            </a:pPr>
            <a:endParaRPr lang="de-AT" sz="2400" dirty="0" smtClean="0"/>
          </a:p>
          <a:p>
            <a:pPr marL="0" indent="0">
              <a:spcBef>
                <a:spcPts val="600"/>
              </a:spcBef>
              <a:buNone/>
            </a:pPr>
            <a:endParaRPr lang="de-AT" sz="24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79399"/>
            <a:ext cx="3476921" cy="2341489"/>
          </a:xfrm>
          <a:prstGeom prst="rect">
            <a:avLst/>
          </a:prstGeom>
        </p:spPr>
      </p:pic>
    </p:spTree>
    <p:extLst>
      <p:ext uri="{BB962C8B-B14F-4D97-AF65-F5344CB8AC3E}">
        <p14:creationId xmlns:p14="http://schemas.microsoft.com/office/powerpoint/2010/main" val="1303682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685800" y="1752600"/>
            <a:ext cx="8134672" cy="4700736"/>
          </a:xfrm>
        </p:spPr>
        <p:txBody>
          <a:bodyPr/>
          <a:lstStyle/>
          <a:p>
            <a:pPr marL="0" indent="0">
              <a:buNone/>
            </a:pPr>
            <a:r>
              <a:rPr lang="de-AT" sz="2400" b="1" dirty="0"/>
              <a:t>Regionalentwicklung</a:t>
            </a:r>
            <a:r>
              <a:rPr lang="de-AT" sz="2400" b="1" dirty="0" smtClean="0"/>
              <a:t>: </a:t>
            </a:r>
            <a:r>
              <a:rPr lang="de-AT" sz="2400" dirty="0" smtClean="0"/>
              <a:t>multifunktionale, belebte Orte, regionalen </a:t>
            </a:r>
            <a:r>
              <a:rPr lang="de-AT" sz="2400" dirty="0"/>
              <a:t>Zusammenhalt </a:t>
            </a:r>
            <a:r>
              <a:rPr lang="de-AT" sz="2400" dirty="0" smtClean="0"/>
              <a:t>stärken</a:t>
            </a:r>
            <a:r>
              <a:rPr lang="de-AT" sz="2400" dirty="0"/>
              <a:t>, </a:t>
            </a:r>
            <a:r>
              <a:rPr lang="de-AT" sz="2400" dirty="0" smtClean="0"/>
              <a:t>Sozialkapital fördern</a:t>
            </a:r>
            <a:r>
              <a:rPr lang="de-AT" sz="2400" dirty="0"/>
              <a:t>, </a:t>
            </a:r>
            <a:r>
              <a:rPr lang="de-AT" sz="2400" dirty="0" smtClean="0"/>
              <a:t>Schlüsselfaktor </a:t>
            </a:r>
            <a:r>
              <a:rPr lang="de-AT" sz="2400" dirty="0"/>
              <a:t>bei Stadtentwicklung</a:t>
            </a:r>
          </a:p>
          <a:p>
            <a:pPr marL="0" indent="0">
              <a:buNone/>
            </a:pPr>
            <a:r>
              <a:rPr lang="de-DE" sz="2400" b="1" dirty="0"/>
              <a:t>Soziale Entwicklungen: </a:t>
            </a:r>
            <a:r>
              <a:rPr lang="de-DE" sz="2400" dirty="0"/>
              <a:t>Segregation und </a:t>
            </a:r>
            <a:r>
              <a:rPr lang="de-DE" sz="2400" dirty="0" smtClean="0"/>
              <a:t>Einsamkeit </a:t>
            </a:r>
            <a:r>
              <a:rPr lang="de-AT" sz="2400" dirty="0" smtClean="0"/>
              <a:t>entgegenwirken</a:t>
            </a:r>
          </a:p>
          <a:p>
            <a:pPr marL="0" indent="0">
              <a:buNone/>
            </a:pPr>
            <a:r>
              <a:rPr lang="de-AT" sz="2400" b="1" dirty="0" smtClean="0"/>
              <a:t>Engagement-Förderung</a:t>
            </a:r>
            <a:r>
              <a:rPr lang="de-AT" sz="2400" b="1" dirty="0"/>
              <a:t>: </a:t>
            </a:r>
            <a:r>
              <a:rPr lang="de-AT" sz="2400" dirty="0"/>
              <a:t>neue Formen </a:t>
            </a:r>
            <a:r>
              <a:rPr lang="de-AT" sz="2400" dirty="0" smtClean="0"/>
              <a:t>des Engagements</a:t>
            </a:r>
            <a:r>
              <a:rPr lang="de-AT" sz="2400" dirty="0"/>
              <a:t>, </a:t>
            </a:r>
            <a:r>
              <a:rPr lang="de-AT" sz="2400" dirty="0" smtClean="0"/>
              <a:t>Popup-Engagement, attraktive Angebote für </a:t>
            </a:r>
            <a:r>
              <a:rPr lang="de-AT" sz="2400" dirty="0" err="1" smtClean="0"/>
              <a:t>RückkehrerInnen</a:t>
            </a:r>
            <a:endParaRPr lang="de-AT" sz="2400" dirty="0"/>
          </a:p>
          <a:p>
            <a:pPr marL="0" indent="0">
              <a:buNone/>
            </a:pPr>
            <a:r>
              <a:rPr lang="de-DE" sz="2400" b="1" dirty="0" smtClean="0"/>
              <a:t>Bildung</a:t>
            </a:r>
            <a:r>
              <a:rPr lang="de-DE" sz="2400" b="1" dirty="0"/>
              <a:t>, </a:t>
            </a:r>
            <a:r>
              <a:rPr lang="de-DE" sz="2400" b="1" dirty="0" err="1"/>
              <a:t>Know</a:t>
            </a:r>
            <a:r>
              <a:rPr lang="de-DE" sz="2400" b="1" dirty="0"/>
              <a:t> </a:t>
            </a:r>
            <a:r>
              <a:rPr lang="de-DE" sz="2400" b="1" dirty="0" err="1"/>
              <a:t>How</a:t>
            </a:r>
            <a:r>
              <a:rPr lang="de-DE" sz="2400" b="1" dirty="0"/>
              <a:t> und Innovation: </a:t>
            </a:r>
            <a:r>
              <a:rPr lang="de-DE" sz="2400" dirty="0"/>
              <a:t>Neue </a:t>
            </a:r>
            <a:r>
              <a:rPr lang="de-DE" sz="2400" dirty="0" smtClean="0"/>
              <a:t>Bildungsformate, Themen </a:t>
            </a:r>
            <a:r>
              <a:rPr lang="de-DE" sz="2400" dirty="0"/>
              <a:t>breit streuen und </a:t>
            </a:r>
            <a:r>
              <a:rPr lang="de-DE" sz="2400" dirty="0" smtClean="0"/>
              <a:t>offenen </a:t>
            </a:r>
            <a:r>
              <a:rPr lang="de-AT" sz="2400" dirty="0" smtClean="0"/>
              <a:t>Zugang </a:t>
            </a:r>
            <a:r>
              <a:rPr lang="de-AT" sz="2400" dirty="0"/>
              <a:t>schaffen, </a:t>
            </a:r>
            <a:r>
              <a:rPr lang="de-AT" sz="2400" dirty="0" err="1" smtClean="0"/>
              <a:t>PraktikerInnentreffen</a:t>
            </a:r>
            <a:r>
              <a:rPr lang="de-AT" sz="2400" dirty="0" smtClean="0"/>
              <a:t>, </a:t>
            </a:r>
            <a:r>
              <a:rPr lang="de-DE" sz="2400" dirty="0" smtClean="0"/>
              <a:t>Räume für </a:t>
            </a:r>
            <a:r>
              <a:rPr lang="de-DE" sz="2400" dirty="0"/>
              <a:t>Themen, niederschwellige </a:t>
            </a:r>
            <a:r>
              <a:rPr lang="de-DE" sz="2400" dirty="0" smtClean="0"/>
              <a:t>Experimentierräume, </a:t>
            </a:r>
            <a:r>
              <a:rPr lang="de-AT" sz="2400" dirty="0" smtClean="0"/>
              <a:t>Identifikation, </a:t>
            </a:r>
            <a:r>
              <a:rPr lang="de-AT" sz="2400" dirty="0"/>
              <a:t>urbaner </a:t>
            </a:r>
            <a:r>
              <a:rPr lang="de-AT" sz="2400" dirty="0" smtClean="0"/>
              <a:t>Touch</a:t>
            </a:r>
            <a:endParaRPr lang="de-DE" sz="3200" dirty="0" smtClean="0"/>
          </a:p>
        </p:txBody>
      </p:sp>
      <p:sp>
        <p:nvSpPr>
          <p:cNvPr id="4" name="Titel 1"/>
          <p:cNvSpPr>
            <a:spLocks noGrp="1"/>
          </p:cNvSpPr>
          <p:nvPr>
            <p:ph type="title"/>
          </p:nvPr>
        </p:nvSpPr>
        <p:spPr/>
        <p:txBody>
          <a:bodyPr/>
          <a:lstStyle/>
          <a:p>
            <a:r>
              <a:rPr lang="de-AT" sz="3200" dirty="0" smtClean="0"/>
              <a:t>Wirkungen </a:t>
            </a:r>
            <a:r>
              <a:rPr lang="de-AT" sz="3200" dirty="0"/>
              <a:t>und </a:t>
            </a:r>
            <a:r>
              <a:rPr lang="de-AT" sz="3200" dirty="0" smtClean="0"/>
              <a:t>Nutzen</a:t>
            </a:r>
            <a:endParaRPr lang="de-AT" sz="4000" dirty="0"/>
          </a:p>
        </p:txBody>
      </p:sp>
    </p:spTree>
    <p:extLst>
      <p:ext uri="{BB962C8B-B14F-4D97-AF65-F5344CB8AC3E}">
        <p14:creationId xmlns:p14="http://schemas.microsoft.com/office/powerpoint/2010/main" val="247785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990656" cy="1143000"/>
          </a:xfrm>
        </p:spPr>
        <p:txBody>
          <a:bodyPr/>
          <a:lstStyle/>
          <a:p>
            <a:r>
              <a:rPr lang="de-DE" sz="3200" dirty="0" smtClean="0"/>
              <a:t>Kategorien und Nutzungsbausteine</a:t>
            </a:r>
            <a:endParaRPr lang="de-AT" sz="3200" dirty="0"/>
          </a:p>
        </p:txBody>
      </p:sp>
      <p:sp>
        <p:nvSpPr>
          <p:cNvPr id="3" name="Inhaltsplatzhalter 2"/>
          <p:cNvSpPr>
            <a:spLocks noGrp="1"/>
          </p:cNvSpPr>
          <p:nvPr>
            <p:ph idx="1"/>
          </p:nvPr>
        </p:nvSpPr>
        <p:spPr>
          <a:xfrm>
            <a:off x="685800" y="1628800"/>
            <a:ext cx="8166473" cy="4114800"/>
          </a:xfrm>
        </p:spPr>
        <p:txBody>
          <a:bodyPr/>
          <a:lstStyle/>
          <a:p>
            <a:pPr marL="0" indent="0">
              <a:buNone/>
            </a:pPr>
            <a:r>
              <a:rPr lang="de-DE" sz="2400" dirty="0" smtClean="0"/>
              <a:t>Bücher- Medienverleih, </a:t>
            </a:r>
            <a:r>
              <a:rPr lang="de-DE" sz="2400" dirty="0" err="1" smtClean="0"/>
              <a:t>Cafe</a:t>
            </a:r>
            <a:r>
              <a:rPr lang="de-DE" sz="2400" dirty="0" smtClean="0"/>
              <a:t>, Gemeinschaftsräume, Otelo, Offene Werkstätte, Offenes Wohnzimmer, </a:t>
            </a:r>
            <a:r>
              <a:rPr lang="de-DE" sz="2400" dirty="0" err="1" smtClean="0"/>
              <a:t>Nähcafe</a:t>
            </a:r>
            <a:r>
              <a:rPr lang="de-DE" sz="2400" dirty="0" smtClean="0"/>
              <a:t>, </a:t>
            </a:r>
            <a:r>
              <a:rPr lang="de-DE" sz="2400" dirty="0" err="1" smtClean="0"/>
              <a:t>Kostnixladen</a:t>
            </a:r>
            <a:r>
              <a:rPr lang="de-DE" sz="2400" dirty="0" smtClean="0"/>
              <a:t>, Verleihladen, </a:t>
            </a:r>
            <a:r>
              <a:rPr lang="de-AT" sz="2400" dirty="0" smtClean="0"/>
              <a:t>Tauschbörse, </a:t>
            </a:r>
            <a:r>
              <a:rPr lang="de-DE" sz="2400" dirty="0" err="1" smtClean="0"/>
              <a:t>FoodCoops</a:t>
            </a:r>
            <a:r>
              <a:rPr lang="de-DE" sz="2400" dirty="0" smtClean="0"/>
              <a:t>, </a:t>
            </a:r>
            <a:r>
              <a:rPr lang="de-DE" sz="2400" dirty="0" err="1" smtClean="0"/>
              <a:t>Fairteiler</a:t>
            </a:r>
            <a:r>
              <a:rPr lang="de-DE" sz="2400" dirty="0" smtClean="0"/>
              <a:t>, Nachbarschaftshilfe, Carsharing, </a:t>
            </a:r>
            <a:r>
              <a:rPr lang="de-AT" sz="2400" dirty="0" err="1" smtClean="0"/>
              <a:t>Social</a:t>
            </a:r>
            <a:r>
              <a:rPr lang="de-AT" sz="2400" dirty="0" smtClean="0"/>
              <a:t> </a:t>
            </a:r>
            <a:r>
              <a:rPr lang="de-AT" sz="2400" dirty="0" err="1"/>
              <a:t>Coworking</a:t>
            </a:r>
            <a:r>
              <a:rPr lang="de-AT" sz="2400" dirty="0"/>
              <a:t> – das Bereitstellen für Infrastruktur für ehrenamtliche </a:t>
            </a:r>
            <a:r>
              <a:rPr lang="de-AT" sz="2400" dirty="0" smtClean="0"/>
              <a:t>Initiativen</a:t>
            </a:r>
            <a:r>
              <a:rPr lang="de-DE" sz="2400" dirty="0" smtClean="0"/>
              <a:t>, Dorfbackofen, Gemeinschaftsküche, </a:t>
            </a:r>
            <a:r>
              <a:rPr lang="de-AT" sz="2400" dirty="0" smtClean="0"/>
              <a:t>Gemeinschaftsgarten</a:t>
            </a:r>
            <a:r>
              <a:rPr lang="de-AT" sz="2400" dirty="0"/>
              <a:t>, Künstlerateliers, </a:t>
            </a:r>
            <a:r>
              <a:rPr lang="de-AT" sz="2400" dirty="0" err="1" smtClean="0"/>
              <a:t>CoWorkingSpace</a:t>
            </a:r>
            <a:r>
              <a:rPr lang="de-AT" sz="2400" dirty="0" smtClean="0"/>
              <a:t>, Dorfladen, Probe-, Lagerräume…</a:t>
            </a:r>
          </a:p>
          <a:p>
            <a:pPr marL="0" indent="0">
              <a:buNone/>
            </a:pPr>
            <a:r>
              <a:rPr lang="de-AT" sz="2400" b="1" dirty="0" smtClean="0"/>
              <a:t>Räume: </a:t>
            </a:r>
            <a:r>
              <a:rPr lang="de-DE" sz="2400" dirty="0" smtClean="0"/>
              <a:t>Öffentliche </a:t>
            </a:r>
            <a:r>
              <a:rPr lang="de-DE" sz="2400" dirty="0"/>
              <a:t>Plätze,</a:t>
            </a:r>
            <a:r>
              <a:rPr lang="de-AT" sz="2400" b="1" dirty="0" smtClean="0"/>
              <a:t> </a:t>
            </a:r>
            <a:r>
              <a:rPr lang="de-AT" sz="2400" dirty="0" smtClean="0"/>
              <a:t>Pfarrzentrum, Bibliotheken, tagesstrukturierende Einrichtungen der Sozialhilfe, Schule, Kindergarten, Jugendzentrum</a:t>
            </a:r>
            <a:r>
              <a:rPr lang="de-AT" sz="2400" dirty="0"/>
              <a:t>, Vereine </a:t>
            </a:r>
            <a:r>
              <a:rPr lang="de-AT" sz="2400" dirty="0" err="1"/>
              <a:t>hs</a:t>
            </a:r>
            <a:r>
              <a:rPr lang="de-AT" sz="2400" dirty="0"/>
              <a:t>. im Bereich Kultur/Bildung, Soziales Sozialer </a:t>
            </a:r>
            <a:r>
              <a:rPr lang="de-AT" sz="2400" dirty="0" smtClean="0"/>
              <a:t>Hilfsdienst </a:t>
            </a:r>
          </a:p>
          <a:p>
            <a:pPr marL="0" indent="0">
              <a:buNone/>
            </a:pPr>
            <a:endParaRPr lang="de-AT" sz="2400" dirty="0"/>
          </a:p>
        </p:txBody>
      </p:sp>
    </p:spTree>
    <p:extLst>
      <p:ext uri="{BB962C8B-B14F-4D97-AF65-F5344CB8AC3E}">
        <p14:creationId xmlns:p14="http://schemas.microsoft.com/office/powerpoint/2010/main" val="4128314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611560" y="2060848"/>
            <a:ext cx="8134672" cy="4104456"/>
          </a:xfrm>
        </p:spPr>
        <p:txBody>
          <a:bodyPr/>
          <a:lstStyle/>
          <a:p>
            <a:r>
              <a:rPr lang="de-AT" sz="2400" dirty="0" err="1"/>
              <a:t>Ermöglichkeitsrahmen</a:t>
            </a:r>
            <a:r>
              <a:rPr lang="de-AT" sz="2400" dirty="0"/>
              <a:t> bieten</a:t>
            </a:r>
          </a:p>
          <a:p>
            <a:r>
              <a:rPr lang="de-DE" sz="2400" dirty="0" smtClean="0"/>
              <a:t>Institutionelles </a:t>
            </a:r>
            <a:r>
              <a:rPr lang="de-DE" sz="2400" dirty="0" err="1" smtClean="0"/>
              <a:t>Commitment</a:t>
            </a:r>
            <a:endParaRPr lang="de-DE" sz="2400" dirty="0" smtClean="0"/>
          </a:p>
          <a:p>
            <a:r>
              <a:rPr lang="de-DE" sz="2400" dirty="0" smtClean="0"/>
              <a:t>Standort</a:t>
            </a:r>
          </a:p>
          <a:p>
            <a:r>
              <a:rPr lang="de-DE" sz="2400" dirty="0" smtClean="0"/>
              <a:t>Haltung: </a:t>
            </a:r>
            <a:r>
              <a:rPr lang="de-DE" sz="2400" dirty="0" err="1" smtClean="0"/>
              <a:t>Niederschwelligkeit</a:t>
            </a:r>
            <a:endParaRPr lang="de-DE" sz="2400" dirty="0" smtClean="0"/>
          </a:p>
          <a:p>
            <a:r>
              <a:rPr lang="de-DE" sz="2400" dirty="0" smtClean="0"/>
              <a:t>Spezielle Rolle des Gastgebens</a:t>
            </a:r>
          </a:p>
          <a:p>
            <a:r>
              <a:rPr lang="de-DE" sz="2400" dirty="0" smtClean="0"/>
              <a:t>Hoher Grad an Offenheit</a:t>
            </a:r>
          </a:p>
          <a:p>
            <a:r>
              <a:rPr lang="de-DE" sz="2400" dirty="0" smtClean="0"/>
              <a:t>Wirkung nach innen und außen                                         Community </a:t>
            </a:r>
            <a:r>
              <a:rPr lang="de-DE" sz="2400" dirty="0" err="1" smtClean="0"/>
              <a:t>building</a:t>
            </a:r>
            <a:r>
              <a:rPr lang="de-DE" sz="2400" dirty="0" smtClean="0"/>
              <a:t> 				  Community </a:t>
            </a:r>
            <a:r>
              <a:rPr lang="de-DE" sz="2400" dirty="0" err="1" smtClean="0"/>
              <a:t>education</a:t>
            </a:r>
            <a:endParaRPr lang="de-DE" sz="2400" dirty="0" smtClean="0"/>
          </a:p>
        </p:txBody>
      </p:sp>
      <p:sp>
        <p:nvSpPr>
          <p:cNvPr id="4" name="Titel 1"/>
          <p:cNvSpPr>
            <a:spLocks noGrp="1"/>
          </p:cNvSpPr>
          <p:nvPr>
            <p:ph type="title"/>
          </p:nvPr>
        </p:nvSpPr>
        <p:spPr/>
        <p:txBody>
          <a:bodyPr/>
          <a:lstStyle/>
          <a:p>
            <a:r>
              <a:rPr lang="de-DE" sz="3200" dirty="0" err="1" smtClean="0"/>
              <a:t>Gelingensfaktoren</a:t>
            </a:r>
            <a:endParaRPr lang="de-AT" sz="4000" dirty="0"/>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6339" r="9145"/>
          <a:stretch/>
        </p:blipFill>
        <p:spPr>
          <a:xfrm>
            <a:off x="5580112" y="2132856"/>
            <a:ext cx="3166120" cy="2497469"/>
          </a:xfrm>
          <a:prstGeom prst="rect">
            <a:avLst/>
          </a:prstGeom>
        </p:spPr>
      </p:pic>
    </p:spTree>
    <p:extLst>
      <p:ext uri="{BB962C8B-B14F-4D97-AF65-F5344CB8AC3E}">
        <p14:creationId xmlns:p14="http://schemas.microsoft.com/office/powerpoint/2010/main" val="199827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0" dirty="0" smtClean="0"/>
              <a:t>Mischpult</a:t>
            </a:r>
            <a:endParaRPr lang="de-AT" sz="3200" dirty="0"/>
          </a:p>
        </p:txBody>
      </p:sp>
      <p:sp>
        <p:nvSpPr>
          <p:cNvPr id="3" name="Inhaltsplatzhalter 2"/>
          <p:cNvSpPr>
            <a:spLocks noGrp="1"/>
          </p:cNvSpPr>
          <p:nvPr>
            <p:ph idx="1"/>
          </p:nvPr>
        </p:nvSpPr>
        <p:spPr/>
        <p:txBody>
          <a:bodyPr/>
          <a:lstStyle/>
          <a:p>
            <a:r>
              <a:rPr lang="de-AT" sz="2400" dirty="0" smtClean="0"/>
              <a:t>Betriebssystem/Struktur</a:t>
            </a:r>
            <a:endParaRPr lang="de-AT" sz="2400" dirty="0"/>
          </a:p>
          <a:p>
            <a:r>
              <a:rPr lang="de-AT" sz="2400" dirty="0" smtClean="0"/>
              <a:t>Führung</a:t>
            </a:r>
            <a:endParaRPr lang="de-AT" sz="2400" dirty="0"/>
          </a:p>
          <a:p>
            <a:r>
              <a:rPr lang="de-AT" sz="2400" dirty="0" smtClean="0"/>
              <a:t>Raum</a:t>
            </a:r>
            <a:endParaRPr lang="de-AT" sz="2400" dirty="0"/>
          </a:p>
          <a:p>
            <a:r>
              <a:rPr lang="de-AT" sz="2400" dirty="0" smtClean="0"/>
              <a:t>Programm</a:t>
            </a:r>
            <a:endParaRPr lang="de-AT" sz="2400" dirty="0"/>
          </a:p>
          <a:p>
            <a:r>
              <a:rPr lang="de-AT" sz="2400" dirty="0" smtClean="0"/>
              <a:t>Geld</a:t>
            </a:r>
            <a:endParaRPr lang="de-AT" sz="2400" dirty="0"/>
          </a:p>
          <a:p>
            <a:r>
              <a:rPr lang="de-AT" sz="2400" dirty="0" smtClean="0"/>
              <a:t>Haltung</a:t>
            </a:r>
            <a:endParaRPr lang="de-AT" sz="2400" dirty="0"/>
          </a:p>
          <a:p>
            <a:r>
              <a:rPr lang="de-AT" sz="2400" dirty="0" smtClean="0"/>
              <a:t>Bürokratie</a:t>
            </a:r>
            <a:endParaRPr lang="de-AT" sz="2400" dirty="0"/>
          </a:p>
          <a:p>
            <a:r>
              <a:rPr lang="de-AT" sz="2400" dirty="0" smtClean="0"/>
              <a:t>Kommunikation </a:t>
            </a:r>
            <a:r>
              <a:rPr lang="de-AT" sz="2400" dirty="0"/>
              <a:t>und </a:t>
            </a:r>
            <a:r>
              <a:rPr lang="de-AT" sz="2400" dirty="0" smtClean="0"/>
              <a:t>Marketing</a:t>
            </a:r>
            <a:endParaRPr lang="de-AT" sz="2400"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49" y="514505"/>
            <a:ext cx="1981448" cy="2641931"/>
          </a:xfrm>
          <a:prstGeom prst="rect">
            <a:avLst/>
          </a:prstGeom>
        </p:spPr>
      </p:pic>
      <p:pic>
        <p:nvPicPr>
          <p:cNvPr id="5" name="Grafik 4"/>
          <p:cNvPicPr>
            <a:picLocks noChangeAspect="1"/>
          </p:cNvPicPr>
          <p:nvPr/>
        </p:nvPicPr>
        <p:blipFill>
          <a:blip r:embed="rId4"/>
          <a:stretch>
            <a:fillRect/>
          </a:stretch>
        </p:blipFill>
        <p:spPr>
          <a:xfrm>
            <a:off x="5058121" y="3284984"/>
            <a:ext cx="3616084" cy="2414148"/>
          </a:xfrm>
          <a:prstGeom prst="rect">
            <a:avLst/>
          </a:prstGeom>
        </p:spPr>
      </p:pic>
    </p:spTree>
    <p:extLst>
      <p:ext uri="{BB962C8B-B14F-4D97-AF65-F5344CB8AC3E}">
        <p14:creationId xmlns:p14="http://schemas.microsoft.com/office/powerpoint/2010/main" val="251976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a:t>
            </a:r>
            <a:r>
              <a:rPr lang="de-DE" dirty="0" smtClean="0"/>
              <a:t>DORFPLATZ – St. </a:t>
            </a:r>
            <a:r>
              <a:rPr lang="de-DE" dirty="0" err="1" smtClean="0"/>
              <a:t>Andrä</a:t>
            </a:r>
            <a:r>
              <a:rPr lang="de-DE" dirty="0" smtClean="0"/>
              <a:t>/</a:t>
            </a:r>
            <a:r>
              <a:rPr lang="de-DE" dirty="0" err="1" smtClean="0"/>
              <a:t>Wördern</a:t>
            </a:r>
            <a:r>
              <a:rPr lang="de-DE" dirty="0"/>
              <a:t/>
            </a:r>
            <a:br>
              <a:rPr lang="de-DE" dirty="0"/>
            </a:br>
            <a:endParaRPr lang="de-AT" dirty="0"/>
          </a:p>
        </p:txBody>
      </p:sp>
      <p:sp>
        <p:nvSpPr>
          <p:cNvPr id="3" name="Inhaltsplatzhalter 2"/>
          <p:cNvSpPr>
            <a:spLocks noGrp="1"/>
          </p:cNvSpPr>
          <p:nvPr>
            <p:ph idx="1"/>
          </p:nvPr>
        </p:nvSpPr>
        <p:spPr>
          <a:xfrm>
            <a:off x="685800" y="5157192"/>
            <a:ext cx="8206680" cy="938808"/>
          </a:xfrm>
        </p:spPr>
        <p:txBody>
          <a:bodyPr/>
          <a:lstStyle/>
          <a:p>
            <a:pPr marL="0" indent="0">
              <a:buNone/>
            </a:pPr>
            <a:r>
              <a:rPr lang="de-DE" sz="2400" dirty="0"/>
              <a:t>sozio-ökonomisches Zentrum für kooperatives Arbeiten, Lernen und </a:t>
            </a:r>
            <a:r>
              <a:rPr lang="de-DE" sz="2400" dirty="0" smtClean="0"/>
              <a:t>Leben  - </a:t>
            </a:r>
            <a:r>
              <a:rPr lang="de-AT" sz="2400" u="sng" dirty="0" smtClean="0">
                <a:hlinkClick r:id="rId3"/>
              </a:rPr>
              <a:t>Der Dorfplatz </a:t>
            </a:r>
            <a:endParaRPr lang="de-AT" sz="2400" dirty="0"/>
          </a:p>
          <a:p>
            <a:pPr marL="0" indent="0">
              <a:buNone/>
            </a:pPr>
            <a:endParaRPr lang="de-DE" sz="2400" dirty="0"/>
          </a:p>
        </p:txBody>
      </p:sp>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t="25200"/>
          <a:stretch/>
        </p:blipFill>
        <p:spPr>
          <a:xfrm>
            <a:off x="137153" y="1412776"/>
            <a:ext cx="8899343" cy="3744416"/>
          </a:xfrm>
          <a:prstGeom prst="rect">
            <a:avLst/>
          </a:prstGeom>
        </p:spPr>
      </p:pic>
    </p:spTree>
    <p:extLst>
      <p:ext uri="{BB962C8B-B14F-4D97-AF65-F5344CB8AC3E}">
        <p14:creationId xmlns:p14="http://schemas.microsoft.com/office/powerpoint/2010/main" val="363249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2978" y="1181100"/>
            <a:ext cx="8578044" cy="4984204"/>
          </a:xfrm>
          <a:prstGeom prst="rect">
            <a:avLst/>
          </a:prstGeom>
        </p:spPr>
      </p:pic>
      <p:sp>
        <p:nvSpPr>
          <p:cNvPr id="2" name="Titel 1"/>
          <p:cNvSpPr>
            <a:spLocks noGrp="1"/>
          </p:cNvSpPr>
          <p:nvPr>
            <p:ph type="title"/>
          </p:nvPr>
        </p:nvSpPr>
        <p:spPr/>
        <p:txBody>
          <a:bodyPr/>
          <a:lstStyle/>
          <a:p>
            <a:r>
              <a:rPr lang="de-DE" dirty="0"/>
              <a:t>Der </a:t>
            </a:r>
            <a:r>
              <a:rPr lang="de-DE" dirty="0" smtClean="0"/>
              <a:t>DORFPLATZ – St. </a:t>
            </a:r>
            <a:r>
              <a:rPr lang="de-DE" dirty="0" err="1" smtClean="0"/>
              <a:t>Andrä</a:t>
            </a:r>
            <a:r>
              <a:rPr lang="de-DE" dirty="0" smtClean="0"/>
              <a:t>/</a:t>
            </a:r>
            <a:r>
              <a:rPr lang="de-DE" dirty="0" err="1" smtClean="0"/>
              <a:t>Wördern</a:t>
            </a:r>
            <a:r>
              <a:rPr lang="de-DE" dirty="0"/>
              <a:t/>
            </a:r>
            <a:br>
              <a:rPr lang="de-DE" dirty="0"/>
            </a:br>
            <a:endParaRPr lang="de-AT" dirty="0"/>
          </a:p>
        </p:txBody>
      </p:sp>
    </p:spTree>
    <p:extLst>
      <p:ext uri="{BB962C8B-B14F-4D97-AF65-F5344CB8AC3E}">
        <p14:creationId xmlns:p14="http://schemas.microsoft.com/office/powerpoint/2010/main" val="2149247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0" dirty="0" err="1" smtClean="0"/>
              <a:t>Stephansplatzerl</a:t>
            </a:r>
            <a:r>
              <a:rPr lang="de-AT" sz="3200" dirty="0" smtClean="0"/>
              <a:t> - St</a:t>
            </a:r>
            <a:r>
              <a:rPr lang="de-AT" sz="3200" dirty="0"/>
              <a:t>. </a:t>
            </a:r>
            <a:r>
              <a:rPr lang="de-AT" sz="3200" dirty="0" smtClean="0"/>
              <a:t>Stefan/</a:t>
            </a:r>
            <a:r>
              <a:rPr lang="de-AT" sz="3200" dirty="0" err="1" smtClean="0"/>
              <a:t>Afiesl</a:t>
            </a:r>
            <a:r>
              <a:rPr lang="de-AT" sz="3200" dirty="0"/>
              <a:t/>
            </a:r>
            <a:br>
              <a:rPr lang="de-AT" sz="3200" dirty="0"/>
            </a:br>
            <a:endParaRPr lang="de-AT" dirty="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7904" y="1487619"/>
            <a:ext cx="5277207" cy="3489553"/>
          </a:xfr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t="19830"/>
          <a:stretch/>
        </p:blipFill>
        <p:spPr>
          <a:xfrm>
            <a:off x="251520" y="3429000"/>
            <a:ext cx="5818788" cy="3096344"/>
          </a:xfrm>
          <a:prstGeom prst="rect">
            <a:avLst/>
          </a:prstGeom>
        </p:spPr>
      </p:pic>
      <p:sp>
        <p:nvSpPr>
          <p:cNvPr id="6" name="Rechteck 5"/>
          <p:cNvSpPr/>
          <p:nvPr/>
        </p:nvSpPr>
        <p:spPr>
          <a:xfrm>
            <a:off x="6372200" y="5229201"/>
            <a:ext cx="3183044" cy="338554"/>
          </a:xfrm>
          <a:prstGeom prst="rect">
            <a:avLst/>
          </a:prstGeom>
        </p:spPr>
        <p:txBody>
          <a:bodyPr wrap="square">
            <a:spAutoFit/>
          </a:bodyPr>
          <a:lstStyle/>
          <a:p>
            <a:r>
              <a:rPr lang="de-AT" sz="1600" u="sng" dirty="0">
                <a:latin typeface="Fira Sans Condensed" panose="020B0503050000020004" pitchFamily="34" charset="0"/>
              </a:rPr>
              <a:t>https://stefansplatzerl.at/ </a:t>
            </a:r>
          </a:p>
        </p:txBody>
      </p:sp>
    </p:spTree>
    <p:extLst>
      <p:ext uri="{BB962C8B-B14F-4D97-AF65-F5344CB8AC3E}">
        <p14:creationId xmlns:p14="http://schemas.microsoft.com/office/powerpoint/2010/main" val="1700503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772816"/>
            <a:ext cx="7918647" cy="4328120"/>
          </a:xfrm>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marL="0" indent="0">
              <a:buNone/>
            </a:pPr>
            <a:r>
              <a:rPr lang="de-AT" sz="2100" kern="1200" dirty="0" smtClean="0"/>
              <a:t>„Wie </a:t>
            </a:r>
            <a:r>
              <a:rPr lang="de-AT" sz="2100" kern="1200" dirty="0"/>
              <a:t>können wir inspirierende Begegnungs- und </a:t>
            </a:r>
            <a:r>
              <a:rPr lang="de-AT" sz="2100" kern="1200" dirty="0" smtClean="0"/>
              <a:t>Entwicklungsräume </a:t>
            </a:r>
            <a:r>
              <a:rPr lang="de-AT" sz="2100" kern="1200" dirty="0"/>
              <a:t>jenseits des Zuhause, des Arbeitsplatzes und der Konsumorte als Labore der Zukunft schaffen, die dem Gemeinwohl Nutzen stiften</a:t>
            </a:r>
            <a:r>
              <a:rPr lang="de-AT" sz="2100" kern="1200" dirty="0" smtClean="0"/>
              <a:t>?“</a:t>
            </a:r>
            <a:endParaRPr lang="de-AT" sz="2100" dirty="0"/>
          </a:p>
          <a:p>
            <a:endParaRPr lang="de-AT" dirty="0" smtClean="0"/>
          </a:p>
          <a:p>
            <a:pPr marL="0" indent="0">
              <a:buNone/>
            </a:pPr>
            <a:endParaRPr lang="de-AT" dirty="0"/>
          </a:p>
        </p:txBody>
      </p:sp>
      <p:sp>
        <p:nvSpPr>
          <p:cNvPr id="5" name="Titel 1"/>
          <p:cNvSpPr txBox="1">
            <a:spLocks/>
          </p:cNvSpPr>
          <p:nvPr/>
        </p:nvSpPr>
        <p:spPr bwMode="auto">
          <a:xfrm>
            <a:off x="838200" y="762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8BCD"/>
                </a:solidFill>
                <a:latin typeface="Fira Sans Extra Condensed" panose="020B0503050000020004" pitchFamily="34" charset="0"/>
                <a:ea typeface="+mj-ea"/>
                <a:cs typeface="+mj-cs"/>
              </a:defRPr>
            </a:lvl1pPr>
            <a:lvl2pPr algn="l" rtl="0" eaLnBrk="1" fontAlgn="base" hangingPunct="1">
              <a:spcBef>
                <a:spcPct val="0"/>
              </a:spcBef>
              <a:spcAft>
                <a:spcPct val="0"/>
              </a:spcAft>
              <a:defRPr sz="3000">
                <a:solidFill>
                  <a:schemeClr val="tx2"/>
                </a:solidFill>
                <a:latin typeface="DAbold" pitchFamily="2" charset="0"/>
              </a:defRPr>
            </a:lvl2pPr>
            <a:lvl3pPr algn="l" rtl="0" eaLnBrk="1" fontAlgn="base" hangingPunct="1">
              <a:spcBef>
                <a:spcPct val="0"/>
              </a:spcBef>
              <a:spcAft>
                <a:spcPct val="0"/>
              </a:spcAft>
              <a:defRPr sz="3000">
                <a:solidFill>
                  <a:schemeClr val="tx2"/>
                </a:solidFill>
                <a:latin typeface="DAbold" pitchFamily="2" charset="0"/>
              </a:defRPr>
            </a:lvl3pPr>
            <a:lvl4pPr algn="l" rtl="0" eaLnBrk="1" fontAlgn="base" hangingPunct="1">
              <a:spcBef>
                <a:spcPct val="0"/>
              </a:spcBef>
              <a:spcAft>
                <a:spcPct val="0"/>
              </a:spcAft>
              <a:defRPr sz="3000">
                <a:solidFill>
                  <a:schemeClr val="tx2"/>
                </a:solidFill>
                <a:latin typeface="DAbold" pitchFamily="2" charset="0"/>
              </a:defRPr>
            </a:lvl4pPr>
            <a:lvl5pPr algn="l" rtl="0" eaLnBrk="1" fontAlgn="base" hangingPunct="1">
              <a:spcBef>
                <a:spcPct val="0"/>
              </a:spcBef>
              <a:spcAft>
                <a:spcPct val="0"/>
              </a:spcAft>
              <a:defRPr sz="3000">
                <a:solidFill>
                  <a:schemeClr val="tx2"/>
                </a:solidFill>
                <a:latin typeface="DAbold" pitchFamily="2" charset="0"/>
              </a:defRPr>
            </a:lvl5pPr>
            <a:lvl6pPr marL="457200" algn="l" rtl="0" eaLnBrk="1" fontAlgn="base" hangingPunct="1">
              <a:spcBef>
                <a:spcPct val="0"/>
              </a:spcBef>
              <a:spcAft>
                <a:spcPct val="0"/>
              </a:spcAft>
              <a:defRPr sz="3000">
                <a:solidFill>
                  <a:schemeClr val="tx2"/>
                </a:solidFill>
                <a:latin typeface="DAbold" pitchFamily="2" charset="0"/>
              </a:defRPr>
            </a:lvl6pPr>
            <a:lvl7pPr marL="914400" algn="l" rtl="0" eaLnBrk="1" fontAlgn="base" hangingPunct="1">
              <a:spcBef>
                <a:spcPct val="0"/>
              </a:spcBef>
              <a:spcAft>
                <a:spcPct val="0"/>
              </a:spcAft>
              <a:defRPr sz="3000">
                <a:solidFill>
                  <a:schemeClr val="tx2"/>
                </a:solidFill>
                <a:latin typeface="DAbold" pitchFamily="2" charset="0"/>
              </a:defRPr>
            </a:lvl7pPr>
            <a:lvl8pPr marL="1371600" algn="l" rtl="0" eaLnBrk="1" fontAlgn="base" hangingPunct="1">
              <a:spcBef>
                <a:spcPct val="0"/>
              </a:spcBef>
              <a:spcAft>
                <a:spcPct val="0"/>
              </a:spcAft>
              <a:defRPr sz="3000">
                <a:solidFill>
                  <a:schemeClr val="tx2"/>
                </a:solidFill>
                <a:latin typeface="DAbold" pitchFamily="2" charset="0"/>
              </a:defRPr>
            </a:lvl8pPr>
            <a:lvl9pPr marL="1828800" algn="l" rtl="0" eaLnBrk="1" fontAlgn="base" hangingPunct="1">
              <a:spcBef>
                <a:spcPct val="0"/>
              </a:spcBef>
              <a:spcAft>
                <a:spcPct val="0"/>
              </a:spcAft>
              <a:defRPr sz="3000">
                <a:solidFill>
                  <a:schemeClr val="tx2"/>
                </a:solidFill>
                <a:latin typeface="DAbold" pitchFamily="2" charset="0"/>
              </a:defRPr>
            </a:lvl9pPr>
          </a:lstStyle>
          <a:p>
            <a:endParaRPr lang="de-AT" sz="3200" kern="0"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2087" b="6669"/>
          <a:stretch/>
        </p:blipFill>
        <p:spPr>
          <a:xfrm>
            <a:off x="899591" y="692696"/>
            <a:ext cx="6583677" cy="3888432"/>
          </a:xfrm>
          <a:prstGeom prst="rect">
            <a:avLst/>
          </a:prstGeom>
        </p:spPr>
      </p:pic>
    </p:spTree>
    <p:extLst>
      <p:ext uri="{BB962C8B-B14F-4D97-AF65-F5344CB8AC3E}">
        <p14:creationId xmlns:p14="http://schemas.microsoft.com/office/powerpoint/2010/main" val="771447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„Dritte Orte“ –2022</a:t>
            </a:r>
            <a:r>
              <a:rPr lang="de-AT" sz="3200" dirty="0"/>
              <a:t/>
            </a:r>
            <a:br>
              <a:rPr lang="de-AT" sz="3200" dirty="0"/>
            </a:br>
            <a:endParaRPr lang="de-AT" sz="3200" dirty="0"/>
          </a:p>
        </p:txBody>
      </p:sp>
      <p:sp>
        <p:nvSpPr>
          <p:cNvPr id="3" name="Inhaltsplatzhalter 2"/>
          <p:cNvSpPr>
            <a:spLocks noGrp="1"/>
          </p:cNvSpPr>
          <p:nvPr>
            <p:ph idx="1"/>
          </p:nvPr>
        </p:nvSpPr>
        <p:spPr>
          <a:xfrm>
            <a:off x="611560" y="1402432"/>
            <a:ext cx="8458200" cy="4114800"/>
          </a:xfrm>
        </p:spPr>
        <p:txBody>
          <a:bodyPr/>
          <a:lstStyle/>
          <a:p>
            <a:r>
              <a:rPr lang="de-AT" dirty="0" smtClean="0"/>
              <a:t>Begleitung bei der Konzeptentwicklung, Umsetzung und </a:t>
            </a:r>
            <a:r>
              <a:rPr lang="de-DE" dirty="0" smtClean="0"/>
              <a:t>Freiwilligenarbeit</a:t>
            </a:r>
            <a:endParaRPr lang="de-AT" sz="1200" dirty="0"/>
          </a:p>
          <a:p>
            <a:r>
              <a:rPr lang="de-AT" dirty="0" smtClean="0"/>
              <a:t>Finanzielle Förderung im Rahmen der Sozialen Gemeindeentwicklung</a:t>
            </a:r>
          </a:p>
          <a:p>
            <a:r>
              <a:rPr lang="de-AT" dirty="0" smtClean="0"/>
              <a:t>Dritte Orte in den Salzburger Atlas für nachhaltige Entwicklung </a:t>
            </a:r>
            <a:r>
              <a:rPr lang="de-AT" sz="1200" dirty="0" smtClean="0">
                <a:hlinkClick r:id="rId3"/>
              </a:rPr>
              <a:t>https</a:t>
            </a:r>
            <a:r>
              <a:rPr lang="de-AT" sz="1200" dirty="0">
                <a:hlinkClick r:id="rId3"/>
              </a:rPr>
              <a:t>://salzburgnachhaltig.org</a:t>
            </a:r>
            <a:r>
              <a:rPr lang="de-AT" sz="1200" dirty="0" smtClean="0">
                <a:hlinkClick r:id="rId3"/>
              </a:rPr>
              <a:t>/</a:t>
            </a:r>
            <a:r>
              <a:rPr lang="de-AT" sz="1200" dirty="0" smtClean="0"/>
              <a:t> (JBZ, Uni, GE) </a:t>
            </a:r>
          </a:p>
          <a:p>
            <a:r>
              <a:rPr lang="de-AT" dirty="0" smtClean="0"/>
              <a:t>Exkursion </a:t>
            </a:r>
            <a:r>
              <a:rPr lang="de-AT" dirty="0" smtClean="0">
                <a:sym typeface="Wingdings" panose="05000000000000000000" pitchFamily="2" charset="2"/>
              </a:rPr>
              <a:t>am </a:t>
            </a:r>
            <a:r>
              <a:rPr lang="de-AT" dirty="0" smtClean="0"/>
              <a:t>19. März nach OÖ </a:t>
            </a:r>
            <a:r>
              <a:rPr lang="de-AT" sz="1200" dirty="0" smtClean="0">
                <a:hlinkClick r:id="rId4"/>
              </a:rPr>
              <a:t>https</a:t>
            </a:r>
            <a:r>
              <a:rPr lang="de-AT" sz="1200" dirty="0">
                <a:hlinkClick r:id="rId4"/>
              </a:rPr>
              <a:t>://</a:t>
            </a:r>
            <a:r>
              <a:rPr lang="de-AT" sz="1200" dirty="0" smtClean="0">
                <a:hlinkClick r:id="rId4"/>
              </a:rPr>
              <a:t>www.salzburg.gv.at/themen/umwelt/nachhaltigkeit/la21/agenda21-aktuelles</a:t>
            </a:r>
            <a:endParaRPr lang="de-AT" sz="1200" dirty="0" smtClean="0"/>
          </a:p>
          <a:p>
            <a:r>
              <a:rPr lang="de-AT" dirty="0" smtClean="0"/>
              <a:t>Workshop </a:t>
            </a:r>
            <a:r>
              <a:rPr lang="de-AT" dirty="0"/>
              <a:t>„Bildungs- und Kulturarbeit als Motor der regionalen </a:t>
            </a:r>
            <a:r>
              <a:rPr lang="de-AT" dirty="0" smtClean="0"/>
              <a:t>Entwicklung“ mit Armin </a:t>
            </a:r>
            <a:r>
              <a:rPr lang="de-AT" dirty="0"/>
              <a:t>Bernhard 22.3 Werfenweng/23.3 </a:t>
            </a:r>
            <a:r>
              <a:rPr lang="de-AT" dirty="0" smtClean="0"/>
              <a:t>Saalfelden </a:t>
            </a:r>
          </a:p>
          <a:p>
            <a:r>
              <a:rPr lang="de-AT" dirty="0"/>
              <a:t>11.5.22 Gute Beispiele „Dritter </a:t>
            </a:r>
            <a:r>
              <a:rPr lang="de-AT" dirty="0" smtClean="0"/>
              <a:t>Orte“ Infoabend Online 4.11.22 </a:t>
            </a:r>
            <a:r>
              <a:rPr lang="de-AT" dirty="0" err="1" smtClean="0"/>
              <a:t>Gelingensfaktoren</a:t>
            </a:r>
            <a:r>
              <a:rPr lang="de-AT" dirty="0" smtClean="0"/>
              <a:t> Dritter </a:t>
            </a:r>
            <a:r>
              <a:rPr lang="de-AT" dirty="0"/>
              <a:t>Orte Infoabend Online</a:t>
            </a:r>
            <a:endParaRPr lang="de-AT" dirty="0" smtClean="0"/>
          </a:p>
          <a:p>
            <a:r>
              <a:rPr lang="de-AT" dirty="0" smtClean="0"/>
              <a:t>29/30.11.22 </a:t>
            </a:r>
            <a:r>
              <a:rPr lang="de-AT" dirty="0"/>
              <a:t>Workshop </a:t>
            </a:r>
            <a:r>
              <a:rPr lang="de-AT" dirty="0" smtClean="0"/>
              <a:t>„</a:t>
            </a:r>
            <a:r>
              <a:rPr lang="de-AT" dirty="0"/>
              <a:t>Begegnung-Die Kraft der sozialen Kontakte“ Begegnungs- und </a:t>
            </a:r>
            <a:r>
              <a:rPr lang="de-AT" dirty="0" smtClean="0"/>
              <a:t>Beziehungsgestaltung in Dritten Orten</a:t>
            </a:r>
            <a:endParaRPr lang="de-AT" dirty="0"/>
          </a:p>
          <a:p>
            <a:r>
              <a:rPr lang="de-DE" dirty="0" smtClean="0"/>
              <a:t>Kooperation mit Erzdiözese Raiffeisen und Bibliotheken</a:t>
            </a:r>
            <a:endParaRPr lang="de-AT" dirty="0"/>
          </a:p>
        </p:txBody>
      </p:sp>
    </p:spTree>
    <p:extLst>
      <p:ext uri="{BB962C8B-B14F-4D97-AF65-F5344CB8AC3E}">
        <p14:creationId xmlns:p14="http://schemas.microsoft.com/office/powerpoint/2010/main" val="139445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685800" y="2122512"/>
            <a:ext cx="8134672" cy="4114800"/>
          </a:xfrm>
        </p:spPr>
        <p:txBody>
          <a:bodyPr/>
          <a:lstStyle/>
          <a:p>
            <a:pPr marL="0" indent="0">
              <a:buNone/>
            </a:pPr>
            <a:r>
              <a:rPr lang="de-DE" sz="2400" dirty="0" smtClean="0"/>
              <a:t>Workshop:</a:t>
            </a:r>
          </a:p>
          <a:p>
            <a:r>
              <a:rPr lang="de-DE" sz="2400" dirty="0" smtClean="0"/>
              <a:t>Dritte Orte erfassen. </a:t>
            </a:r>
          </a:p>
          <a:p>
            <a:r>
              <a:rPr lang="de-DE" sz="2400" dirty="0" smtClean="0"/>
              <a:t>Beispiele Dritter </a:t>
            </a:r>
            <a:r>
              <a:rPr lang="de-DE" sz="2400" dirty="0"/>
              <a:t>Orte?</a:t>
            </a:r>
            <a:endParaRPr lang="de-AT" sz="2400" dirty="0"/>
          </a:p>
          <a:p>
            <a:r>
              <a:rPr lang="de-DE" sz="2400" dirty="0" smtClean="0"/>
              <a:t>Wie </a:t>
            </a:r>
            <a:r>
              <a:rPr lang="de-DE" sz="2400" dirty="0"/>
              <a:t>müssen solche Räume gestaltet sein und betrieben </a:t>
            </a:r>
            <a:r>
              <a:rPr lang="de-DE" sz="2400" dirty="0" smtClean="0"/>
              <a:t>werden damit sie gesellschaftlichen </a:t>
            </a:r>
            <a:r>
              <a:rPr lang="de-DE" sz="2400" dirty="0"/>
              <a:t>Nutzen </a:t>
            </a:r>
            <a:r>
              <a:rPr lang="de-DE" sz="2400" dirty="0" smtClean="0"/>
              <a:t>stiften?</a:t>
            </a:r>
          </a:p>
          <a:p>
            <a:r>
              <a:rPr lang="de-DE" sz="2400" dirty="0" smtClean="0"/>
              <a:t>Was kann unser Beitrag sein?</a:t>
            </a:r>
          </a:p>
          <a:p>
            <a:pPr marL="0" indent="0">
              <a:buNone/>
            </a:pPr>
            <a:endParaRPr lang="de-DE" sz="2400" dirty="0" smtClean="0"/>
          </a:p>
        </p:txBody>
      </p:sp>
      <p:sp>
        <p:nvSpPr>
          <p:cNvPr id="4" name="Titel 1"/>
          <p:cNvSpPr>
            <a:spLocks noGrp="1"/>
          </p:cNvSpPr>
          <p:nvPr>
            <p:ph type="title"/>
          </p:nvPr>
        </p:nvSpPr>
        <p:spPr/>
        <p:txBody>
          <a:bodyPr/>
          <a:lstStyle/>
          <a:p>
            <a:r>
              <a:rPr lang="de-DE" sz="3200" dirty="0" smtClean="0"/>
              <a:t>Dritte Orte – Schweizermesser der Regionalentwicklung</a:t>
            </a:r>
            <a:endParaRPr lang="de-AT" sz="3200" dirty="0"/>
          </a:p>
        </p:txBody>
      </p:sp>
    </p:spTree>
    <p:extLst>
      <p:ext uri="{BB962C8B-B14F-4D97-AF65-F5344CB8AC3E}">
        <p14:creationId xmlns:p14="http://schemas.microsoft.com/office/powerpoint/2010/main" val="2599986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440" y="548680"/>
            <a:ext cx="7772400" cy="1143000"/>
          </a:xfrm>
        </p:spPr>
        <p:txBody>
          <a:bodyPr/>
          <a:lstStyle/>
          <a:p>
            <a:r>
              <a:rPr lang="de-DE" dirty="0" smtClean="0"/>
              <a:t>Dritte Orte – mehr Infos</a:t>
            </a:r>
            <a:endParaRPr lang="de-AT" dirty="0"/>
          </a:p>
        </p:txBody>
      </p:sp>
      <p:sp>
        <p:nvSpPr>
          <p:cNvPr id="3" name="Inhaltsplatzhalter 2"/>
          <p:cNvSpPr>
            <a:spLocks noGrp="1"/>
          </p:cNvSpPr>
          <p:nvPr>
            <p:ph idx="1"/>
          </p:nvPr>
        </p:nvSpPr>
        <p:spPr>
          <a:xfrm>
            <a:off x="685800" y="1556791"/>
            <a:ext cx="7772400" cy="4933777"/>
          </a:xfrm>
        </p:spPr>
        <p:txBody>
          <a:bodyPr/>
          <a:lstStyle/>
          <a:p>
            <a:pPr marL="0" indent="0">
              <a:buNone/>
            </a:pPr>
            <a:r>
              <a:rPr lang="de-AT" dirty="0">
                <a:hlinkClick r:id="rId3"/>
              </a:rPr>
              <a:t>https://</a:t>
            </a:r>
            <a:r>
              <a:rPr lang="de-AT" dirty="0" smtClean="0">
                <a:hlinkClick r:id="rId3"/>
              </a:rPr>
              <a:t>www.salzburgerbildungswerk.at/de/gemeindeentwicklung/projekte/dritte-orte</a:t>
            </a:r>
            <a:endParaRPr lang="de-AT" dirty="0" smtClean="0"/>
          </a:p>
          <a:p>
            <a:r>
              <a:rPr lang="de-AT" dirty="0" smtClean="0"/>
              <a:t>11 Projekte stellen </a:t>
            </a:r>
            <a:r>
              <a:rPr lang="de-AT" dirty="0"/>
              <a:t>sich vor: </a:t>
            </a:r>
            <a:r>
              <a:rPr lang="de-AT" dirty="0">
                <a:hlinkClick r:id="rId4"/>
              </a:rPr>
              <a:t>https://</a:t>
            </a:r>
            <a:r>
              <a:rPr lang="de-AT" dirty="0" smtClean="0">
                <a:hlinkClick r:id="rId4"/>
              </a:rPr>
              <a:t>youtu.be/VK8m4ol3HEo</a:t>
            </a:r>
            <a:endParaRPr lang="de-AT" dirty="0" smtClean="0"/>
          </a:p>
          <a:p>
            <a:r>
              <a:rPr lang="de-AT" dirty="0" smtClean="0"/>
              <a:t>https</a:t>
            </a:r>
            <a:r>
              <a:rPr lang="de-AT" dirty="0"/>
              <a:t>://</a:t>
            </a:r>
            <a:r>
              <a:rPr lang="de-AT" dirty="0" smtClean="0"/>
              <a:t>haus-desengagements.de/ueber-uns/</a:t>
            </a:r>
          </a:p>
          <a:p>
            <a:r>
              <a:rPr lang="de-AT" u="sng" dirty="0">
                <a:hlinkClick r:id="rId5"/>
              </a:rPr>
              <a:t>https://www.mkw.nrw/kultur/foerderungen/dritte-orte</a:t>
            </a:r>
            <a:endParaRPr lang="de-AT" dirty="0"/>
          </a:p>
          <a:p>
            <a:r>
              <a:rPr lang="de-AT" u="sng" dirty="0">
                <a:hlinkClick r:id="rId6"/>
              </a:rPr>
              <a:t>https://padlet.com/noberlaender/Links</a:t>
            </a:r>
            <a:r>
              <a:rPr lang="de-AT" dirty="0"/>
              <a:t> </a:t>
            </a:r>
          </a:p>
          <a:p>
            <a:r>
              <a:rPr lang="de-AT" u="sng" dirty="0">
                <a:hlinkClick r:id="rId7"/>
              </a:rPr>
              <a:t>https://</a:t>
            </a:r>
            <a:r>
              <a:rPr lang="de-AT" u="sng" dirty="0" smtClean="0">
                <a:hlinkClick r:id="rId7"/>
              </a:rPr>
              <a:t>wb-web.de/aktuelles/wissensraum-statt-dritter-ort-die-die-bibliothek.html</a:t>
            </a:r>
            <a:endParaRPr lang="de-DE" u="sng" dirty="0"/>
          </a:p>
          <a:p>
            <a:r>
              <a:rPr lang="de-AT" dirty="0">
                <a:hlinkClick r:id="rId8"/>
              </a:rPr>
              <a:t>https://bibliotheksportal.de/informationen/die-bibliothek-als-dritter-ort/dritte-orte-international/?</a:t>
            </a:r>
            <a:r>
              <a:rPr lang="de-AT" dirty="0" smtClean="0">
                <a:hlinkClick r:id="rId8"/>
              </a:rPr>
              <a:t>cn-reloaded=1</a:t>
            </a:r>
            <a:endParaRPr lang="de-AT" dirty="0" smtClean="0"/>
          </a:p>
          <a:p>
            <a:endParaRPr lang="de-AT" dirty="0" smtClean="0"/>
          </a:p>
          <a:p>
            <a:pPr marL="0" indent="0">
              <a:buNone/>
            </a:pPr>
            <a:endParaRPr lang="de-AT" dirty="0"/>
          </a:p>
        </p:txBody>
      </p:sp>
    </p:spTree>
    <p:extLst>
      <p:ext uri="{BB962C8B-B14F-4D97-AF65-F5344CB8AC3E}">
        <p14:creationId xmlns:p14="http://schemas.microsoft.com/office/powerpoint/2010/main" val="5846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Virtuelles </a:t>
            </a:r>
            <a:r>
              <a:rPr lang="de-DE" dirty="0" err="1" smtClean="0"/>
              <a:t>WorldCafe</a:t>
            </a:r>
            <a:r>
              <a:rPr lang="de-DE" dirty="0" smtClean="0"/>
              <a:t> 11. Mai 19:00-21:00</a:t>
            </a:r>
            <a:endParaRPr lang="de-AT" dirty="0"/>
          </a:p>
        </p:txBody>
      </p:sp>
      <p:sp>
        <p:nvSpPr>
          <p:cNvPr id="3" name="Inhaltsplatzhalter 2"/>
          <p:cNvSpPr>
            <a:spLocks noGrp="1"/>
          </p:cNvSpPr>
          <p:nvPr>
            <p:ph idx="1"/>
          </p:nvPr>
        </p:nvSpPr>
        <p:spPr/>
        <p:txBody>
          <a:bodyPr/>
          <a:lstStyle/>
          <a:p>
            <a:r>
              <a:rPr lang="de-AT" sz="1600" dirty="0" smtClean="0"/>
              <a:t>SEBE </a:t>
            </a:r>
            <a:r>
              <a:rPr lang="de-AT" sz="1600" dirty="0" err="1" smtClean="0"/>
              <a:t>Lamprechtshausen</a:t>
            </a:r>
            <a:endParaRPr lang="de-AT" sz="1600" dirty="0" smtClean="0"/>
          </a:p>
          <a:p>
            <a:r>
              <a:rPr lang="de-AT" sz="1600" dirty="0" smtClean="0"/>
              <a:t>Ried </a:t>
            </a:r>
            <a:r>
              <a:rPr lang="de-AT" sz="1600" dirty="0"/>
              <a:t>im Innkreis, </a:t>
            </a:r>
            <a:r>
              <a:rPr lang="de-AT" sz="1600" u="sng" dirty="0" err="1">
                <a:hlinkClick r:id="rId3"/>
              </a:rPr>
              <a:t>Giesserei</a:t>
            </a:r>
            <a:endParaRPr lang="de-AT" sz="1600" dirty="0"/>
          </a:p>
          <a:p>
            <a:r>
              <a:rPr lang="de-AT" sz="1600" dirty="0"/>
              <a:t>Vöcklabruck, </a:t>
            </a:r>
            <a:r>
              <a:rPr lang="de-AT" sz="1600" u="sng" dirty="0">
                <a:hlinkClick r:id="rId4"/>
              </a:rPr>
              <a:t>Offenes Kunst und Kultur Haus</a:t>
            </a:r>
            <a:endParaRPr lang="de-AT" sz="1600" dirty="0"/>
          </a:p>
          <a:p>
            <a:r>
              <a:rPr lang="de-AT" sz="1600" dirty="0" smtClean="0"/>
              <a:t>Lenzing, </a:t>
            </a:r>
            <a:r>
              <a:rPr lang="de-AT" sz="1600" u="sng" dirty="0" smtClean="0">
                <a:hlinkClick r:id="rId5"/>
              </a:rPr>
              <a:t>Dorfsalon</a:t>
            </a:r>
            <a:r>
              <a:rPr lang="de-AT" sz="1600" u="sng" dirty="0" smtClean="0"/>
              <a:t> </a:t>
            </a:r>
            <a:r>
              <a:rPr lang="de-AT" sz="1600" u="sng" dirty="0" smtClean="0">
                <a:hlinkClick r:id="rId6"/>
              </a:rPr>
              <a:t>www.consenso.at</a:t>
            </a:r>
            <a:endParaRPr lang="de-AT" sz="1600" dirty="0"/>
          </a:p>
          <a:p>
            <a:r>
              <a:rPr lang="de-AT" sz="1600" dirty="0"/>
              <a:t>St. </a:t>
            </a:r>
            <a:r>
              <a:rPr lang="de-AT" sz="1600" dirty="0" err="1"/>
              <a:t>Andrä</a:t>
            </a:r>
            <a:r>
              <a:rPr lang="de-AT" sz="1600" dirty="0"/>
              <a:t>/</a:t>
            </a:r>
            <a:r>
              <a:rPr lang="de-AT" sz="1600" dirty="0" err="1"/>
              <a:t>Wördern</a:t>
            </a:r>
            <a:r>
              <a:rPr lang="de-AT" sz="1600" dirty="0"/>
              <a:t>: </a:t>
            </a:r>
            <a:r>
              <a:rPr lang="de-AT" sz="1600" u="sng" dirty="0">
                <a:hlinkClick r:id="rId7"/>
              </a:rPr>
              <a:t>Dorfplatz </a:t>
            </a:r>
            <a:endParaRPr lang="de-AT" sz="1600" dirty="0"/>
          </a:p>
          <a:p>
            <a:r>
              <a:rPr lang="de-AT" sz="1600" dirty="0"/>
              <a:t>St. Stefan/</a:t>
            </a:r>
            <a:r>
              <a:rPr lang="de-AT" sz="1600" dirty="0" err="1"/>
              <a:t>Afiesl</a:t>
            </a:r>
            <a:r>
              <a:rPr lang="de-AT" sz="1600" dirty="0"/>
              <a:t>: </a:t>
            </a:r>
            <a:r>
              <a:rPr lang="de-AT" sz="1600" u="sng" dirty="0" err="1">
                <a:hlinkClick r:id="rId8"/>
              </a:rPr>
              <a:t>Stefansplatzerl</a:t>
            </a:r>
            <a:r>
              <a:rPr lang="de-AT" sz="1600" u="sng" dirty="0">
                <a:hlinkClick r:id="rId8"/>
              </a:rPr>
              <a:t> </a:t>
            </a:r>
            <a:endParaRPr lang="de-AT" sz="1600" dirty="0"/>
          </a:p>
          <a:p>
            <a:r>
              <a:rPr lang="de-AT" sz="1600" dirty="0"/>
              <a:t>Die gute Stube </a:t>
            </a:r>
            <a:r>
              <a:rPr lang="de-AT" sz="1600" dirty="0" err="1"/>
              <a:t>Andelsbuch</a:t>
            </a:r>
            <a:r>
              <a:rPr lang="de-AT" sz="1600" dirty="0"/>
              <a:t> </a:t>
            </a:r>
            <a:r>
              <a:rPr lang="de-AT" sz="1600" u="sng" dirty="0">
                <a:hlinkClick r:id="rId9"/>
              </a:rPr>
              <a:t>https://stube-online.com/</a:t>
            </a:r>
            <a:endParaRPr lang="de-AT" sz="1600" dirty="0"/>
          </a:p>
          <a:p>
            <a:r>
              <a:rPr lang="de-AT" sz="1600" dirty="0" err="1" smtClean="0"/>
              <a:t>Vronis</a:t>
            </a:r>
            <a:r>
              <a:rPr lang="de-AT" sz="1600" dirty="0" smtClean="0"/>
              <a:t> </a:t>
            </a:r>
            <a:r>
              <a:rPr lang="de-AT" sz="1600" dirty="0" err="1" smtClean="0"/>
              <a:t>Ratschhaus</a:t>
            </a:r>
            <a:r>
              <a:rPr lang="de-AT" sz="1600" dirty="0" smtClean="0"/>
              <a:t> </a:t>
            </a:r>
            <a:r>
              <a:rPr lang="de-AT" sz="1600" dirty="0"/>
              <a:t>Ingolstadt </a:t>
            </a:r>
            <a:r>
              <a:rPr lang="de-DE" sz="1600" u="sng" dirty="0">
                <a:hlinkClick r:id="rId10"/>
              </a:rPr>
              <a:t>https://ratschhaus.de</a:t>
            </a:r>
            <a:r>
              <a:rPr lang="de-DE" sz="1600" u="sng" dirty="0" smtClean="0">
                <a:hlinkClick r:id="rId10"/>
              </a:rPr>
              <a:t>/</a:t>
            </a:r>
            <a:endParaRPr lang="de-AT" sz="1600" dirty="0" smtClean="0"/>
          </a:p>
          <a:p>
            <a:r>
              <a:rPr lang="de-AT" sz="1600" dirty="0" err="1" smtClean="0"/>
              <a:t>Zämma</a:t>
            </a:r>
            <a:r>
              <a:rPr lang="de-AT" sz="1600" dirty="0" smtClean="0"/>
              <a:t> </a:t>
            </a:r>
            <a:r>
              <a:rPr lang="de-AT" sz="1600" dirty="0" err="1"/>
              <a:t>Leaba</a:t>
            </a:r>
            <a:r>
              <a:rPr lang="de-AT" sz="1600" dirty="0"/>
              <a:t> </a:t>
            </a:r>
            <a:r>
              <a:rPr lang="de-AT" sz="1600" dirty="0" err="1" smtClean="0"/>
              <a:t>Götzis</a:t>
            </a:r>
            <a:r>
              <a:rPr lang="de-AT" sz="1600" dirty="0" smtClean="0"/>
              <a:t> </a:t>
            </a:r>
            <a:r>
              <a:rPr lang="de-DE" sz="1600" u="sng" dirty="0" smtClean="0">
                <a:hlinkClick r:id="rId11"/>
              </a:rPr>
              <a:t>https</a:t>
            </a:r>
            <a:r>
              <a:rPr lang="de-DE" sz="1600" u="sng" dirty="0">
                <a:hlinkClick r:id="rId11"/>
              </a:rPr>
              <a:t>://hdg-vorarlberg.at/ehrenamt/zaemma-leaba-zgoetzis/</a:t>
            </a:r>
            <a:endParaRPr lang="de-AT" sz="1600" dirty="0"/>
          </a:p>
        </p:txBody>
      </p:sp>
    </p:spTree>
    <p:extLst>
      <p:ext uri="{BB962C8B-B14F-4D97-AF65-F5344CB8AC3E}">
        <p14:creationId xmlns:p14="http://schemas.microsoft.com/office/powerpoint/2010/main" val="136754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Austausch 12.1.22</a:t>
            </a:r>
            <a:endParaRPr lang="de-AT" dirty="0"/>
          </a:p>
        </p:txBody>
      </p:sp>
      <p:sp>
        <p:nvSpPr>
          <p:cNvPr id="3" name="Inhaltsplatzhalter 2"/>
          <p:cNvSpPr>
            <a:spLocks noGrp="1"/>
          </p:cNvSpPr>
          <p:nvPr>
            <p:ph idx="1"/>
          </p:nvPr>
        </p:nvSpPr>
        <p:spPr/>
        <p:txBody>
          <a:bodyPr/>
          <a:lstStyle/>
          <a:p>
            <a:r>
              <a:rPr lang="de-DE" b="1" dirty="0" err="1" smtClean="0"/>
              <a:t>Raumpool</a:t>
            </a:r>
            <a:r>
              <a:rPr lang="de-DE" dirty="0" smtClean="0"/>
              <a:t> nach Vorbild „</a:t>
            </a:r>
            <a:r>
              <a:rPr lang="de-DE" dirty="0" err="1" smtClean="0"/>
              <a:t>book</a:t>
            </a:r>
            <a:r>
              <a:rPr lang="de-DE" dirty="0" smtClean="0"/>
              <a:t> </a:t>
            </a:r>
            <a:r>
              <a:rPr lang="de-DE" dirty="0" err="1"/>
              <a:t>your</a:t>
            </a:r>
            <a:r>
              <a:rPr lang="de-DE" dirty="0"/>
              <a:t> </a:t>
            </a:r>
            <a:r>
              <a:rPr lang="de-DE" dirty="0" err="1" smtClean="0"/>
              <a:t>room</a:t>
            </a:r>
            <a:r>
              <a:rPr lang="de-DE" dirty="0" smtClean="0"/>
              <a:t>“ </a:t>
            </a:r>
            <a:r>
              <a:rPr lang="de-DE" dirty="0" smtClean="0">
                <a:sym typeface="Wingdings" panose="05000000000000000000" pitchFamily="2" charset="2"/>
              </a:rPr>
              <a:t>Erhebung leerstehender Räume/Gebäude der Kooperationspartner (</a:t>
            </a:r>
            <a:r>
              <a:rPr lang="de-DE" dirty="0" err="1">
                <a:sym typeface="Wingdings" panose="05000000000000000000" pitchFamily="2" charset="2"/>
              </a:rPr>
              <a:t>Raiba</a:t>
            </a:r>
            <a:r>
              <a:rPr lang="de-DE" dirty="0">
                <a:sym typeface="Wingdings" panose="05000000000000000000" pitchFamily="2" charset="2"/>
              </a:rPr>
              <a:t>, ED Gemeinden</a:t>
            </a:r>
            <a:r>
              <a:rPr lang="de-DE" dirty="0" smtClean="0">
                <a:sym typeface="Wingdings" panose="05000000000000000000" pitchFamily="2" charset="2"/>
              </a:rPr>
              <a:t>); in Kooperation mit </a:t>
            </a:r>
            <a:r>
              <a:rPr lang="de-DE" dirty="0">
                <a:sym typeface="Wingdings" panose="05000000000000000000" pitchFamily="2" charset="2"/>
              </a:rPr>
              <a:t>Superinitiative </a:t>
            </a:r>
            <a:r>
              <a:rPr lang="de-DE" sz="1100" dirty="0">
                <a:sym typeface="Wingdings" panose="05000000000000000000" pitchFamily="2" charset="2"/>
                <a:hlinkClick r:id="rId3"/>
              </a:rPr>
              <a:t>https://</a:t>
            </a:r>
            <a:r>
              <a:rPr lang="de-DE" sz="1100" dirty="0" smtClean="0">
                <a:sym typeface="Wingdings" panose="05000000000000000000" pitchFamily="2" charset="2"/>
                <a:hlinkClick r:id="rId3"/>
              </a:rPr>
              <a:t>www.super-initiative.at/</a:t>
            </a:r>
            <a:r>
              <a:rPr lang="de-DE" dirty="0">
                <a:sym typeface="Wingdings" panose="05000000000000000000" pitchFamily="2" charset="2"/>
              </a:rPr>
              <a:t> </a:t>
            </a:r>
            <a:r>
              <a:rPr lang="de-DE" dirty="0" smtClean="0">
                <a:sym typeface="Wingdings" panose="05000000000000000000" pitchFamily="2" charset="2"/>
              </a:rPr>
              <a:t>Ziel wäre Weitervermittlung, Einbau in den SANE Atlas wäre möglich.</a:t>
            </a:r>
          </a:p>
          <a:p>
            <a:r>
              <a:rPr lang="de-DE" b="1" dirty="0" smtClean="0"/>
              <a:t>Projektepool</a:t>
            </a:r>
            <a:r>
              <a:rPr lang="de-DE" dirty="0" smtClean="0"/>
              <a:t> anlegen - Gute Beispiele für Dritte Orte werden </a:t>
            </a:r>
            <a:r>
              <a:rPr lang="de-DE" dirty="0" err="1" smtClean="0"/>
              <a:t>werden</a:t>
            </a:r>
            <a:r>
              <a:rPr lang="de-DE" dirty="0" smtClean="0"/>
              <a:t> im SANE </a:t>
            </a:r>
            <a:r>
              <a:rPr lang="de-AT" sz="1200" dirty="0">
                <a:hlinkClick r:id="rId4"/>
              </a:rPr>
              <a:t>https://salzburgnachhaltig.org/</a:t>
            </a:r>
            <a:r>
              <a:rPr lang="de-AT" sz="1200" dirty="0"/>
              <a:t> </a:t>
            </a:r>
            <a:r>
              <a:rPr lang="de-DE" dirty="0" smtClean="0"/>
              <a:t>aufgenommen</a:t>
            </a:r>
          </a:p>
          <a:p>
            <a:r>
              <a:rPr lang="de-DE" b="1" dirty="0"/>
              <a:t>Umfassende </a:t>
            </a:r>
            <a:r>
              <a:rPr lang="de-DE" b="1" dirty="0" smtClean="0"/>
              <a:t>Barrierefreiheit </a:t>
            </a:r>
            <a:r>
              <a:rPr lang="de-DE" dirty="0"/>
              <a:t>als </a:t>
            </a:r>
            <a:r>
              <a:rPr lang="de-DE" dirty="0" smtClean="0"/>
              <a:t>Kriterium für Förderung, </a:t>
            </a:r>
            <a:r>
              <a:rPr lang="de-DE" dirty="0"/>
              <a:t>Begleitung</a:t>
            </a:r>
            <a:r>
              <a:rPr lang="de-DE" dirty="0" smtClean="0"/>
              <a:t> von Projekten </a:t>
            </a:r>
            <a:r>
              <a:rPr lang="de-DE" dirty="0" smtClean="0">
                <a:sym typeface="Wingdings" panose="05000000000000000000" pitchFamily="2" charset="2"/>
              </a:rPr>
              <a:t> </a:t>
            </a:r>
            <a:endParaRPr lang="de-DE" dirty="0" smtClean="0"/>
          </a:p>
          <a:p>
            <a:endParaRPr lang="de-DE" dirty="0"/>
          </a:p>
          <a:p>
            <a:endParaRPr lang="de-AT" dirty="0"/>
          </a:p>
        </p:txBody>
      </p:sp>
    </p:spTree>
    <p:extLst>
      <p:ext uri="{BB962C8B-B14F-4D97-AF65-F5344CB8AC3E}">
        <p14:creationId xmlns:p14="http://schemas.microsoft.com/office/powerpoint/2010/main" val="202708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Soziale Gemeindeentwicklung</a:t>
            </a:r>
            <a:endParaRPr lang="de-AT" dirty="0"/>
          </a:p>
        </p:txBody>
      </p:sp>
      <p:sp>
        <p:nvSpPr>
          <p:cNvPr id="4" name="Rectangle 8"/>
          <p:cNvSpPr txBox="1">
            <a:spLocks noChangeArrowheads="1"/>
          </p:cNvSpPr>
          <p:nvPr/>
        </p:nvSpPr>
        <p:spPr>
          <a:xfrm>
            <a:off x="704270" y="1844824"/>
            <a:ext cx="4875842" cy="4248472"/>
          </a:xfrm>
          <a:prstGeom prst="rect">
            <a:avLst/>
          </a:prstGeom>
        </p:spPr>
        <p:txBody>
          <a:bodyPr vert="horz" lIns="91440" tIns="45720" rIns="91440" bIns="45720" numCol="1" rtlCol="0">
            <a:normAutofit/>
          </a:bodyPr>
          <a:lstStyle/>
          <a:p>
            <a:r>
              <a:rPr lang="de-DE" sz="2000" dirty="0">
                <a:latin typeface="Fira Sans Extra Condensed" panose="020B0503050000020004" pitchFamily="34" charset="0"/>
              </a:rPr>
              <a:t>Wir unterstützen Gemeinden bei </a:t>
            </a:r>
            <a:r>
              <a:rPr lang="de-DE" sz="2000" dirty="0" smtClean="0">
                <a:latin typeface="Fira Sans Extra Condensed" panose="020B0503050000020004" pitchFamily="34" charset="0"/>
              </a:rPr>
              <a:t>Maßnahmen</a:t>
            </a:r>
            <a:r>
              <a:rPr lang="de-DE" sz="2000" dirty="0">
                <a:latin typeface="Fira Sans Extra Condensed" panose="020B0503050000020004" pitchFamily="34" charset="0"/>
              </a:rPr>
              <a:t>, welche die soziale Integration und den </a:t>
            </a:r>
            <a:r>
              <a:rPr lang="de-DE" sz="2000" dirty="0">
                <a:latin typeface="Fira Sans Condensed" panose="020B0503050000020004" pitchFamily="34" charset="0"/>
              </a:rPr>
              <a:t>Zusammenhalt</a:t>
            </a:r>
            <a:r>
              <a:rPr lang="de-DE" sz="2000" dirty="0">
                <a:latin typeface="Fira Sans Extra Condensed" panose="020B0503050000020004" pitchFamily="34" charset="0"/>
              </a:rPr>
              <a:t> in Gemeinden stärken</a:t>
            </a:r>
            <a:r>
              <a:rPr lang="de-DE" sz="2000" dirty="0" smtClean="0">
                <a:latin typeface="Fira Sans Extra Condensed" panose="020B0503050000020004" pitchFamily="34" charset="0"/>
              </a:rPr>
              <a:t>:</a:t>
            </a:r>
          </a:p>
          <a:p>
            <a:endParaRPr lang="de-DE" sz="2000" dirty="0">
              <a:latin typeface="Fira Sans Extra Condensed" panose="020B0503050000020004" pitchFamily="34" charset="0"/>
            </a:endParaRPr>
          </a:p>
          <a:p>
            <a:r>
              <a:rPr lang="de-DE" sz="2000" dirty="0">
                <a:latin typeface="Fira Sans Extra Condensed" panose="020B0503050000020004" pitchFamily="34" charset="0"/>
              </a:rPr>
              <a:t>Begegnungsorte und Begegnungsmöglichkeiten, </a:t>
            </a:r>
            <a:endParaRPr lang="de-DE" sz="2000" dirty="0" smtClean="0">
              <a:latin typeface="Fira Sans Extra Condensed" panose="020B0503050000020004" pitchFamily="34" charset="0"/>
            </a:endParaRPr>
          </a:p>
          <a:p>
            <a:r>
              <a:rPr lang="de-DE" sz="2000" dirty="0">
                <a:latin typeface="Fira Sans Extra Condensed" panose="020B0503050000020004" pitchFamily="34" charset="0"/>
              </a:rPr>
              <a:t>Aktivitäten, die das Miteinander, das Verständnis und die Solidarität</a:t>
            </a:r>
            <a:br>
              <a:rPr lang="de-DE" sz="2000" dirty="0">
                <a:latin typeface="Fira Sans Extra Condensed" panose="020B0503050000020004" pitchFamily="34" charset="0"/>
              </a:rPr>
            </a:br>
            <a:r>
              <a:rPr lang="de-DE" sz="2000" dirty="0">
                <a:latin typeface="Fira Sans Extra Condensed" panose="020B0503050000020004" pitchFamily="34" charset="0"/>
              </a:rPr>
              <a:t>der Generationen und Kulturen fördern sowie das Gemeinsame in den Vordergrund stellen</a:t>
            </a:r>
            <a:r>
              <a:rPr lang="de-DE" sz="2000" dirty="0" smtClean="0">
                <a:latin typeface="Fira Sans Extra Condensed" panose="020B0503050000020004" pitchFamily="34" charset="0"/>
              </a:rPr>
              <a:t>.</a:t>
            </a:r>
          </a:p>
          <a:p>
            <a:endParaRPr lang="de-DE" sz="2000" dirty="0">
              <a:latin typeface="Fira Sans Extra Condensed" panose="020B0503050000020004" pitchFamily="34" charset="0"/>
            </a:endParaRPr>
          </a:p>
          <a:p>
            <a:pPr marL="342900" indent="-342900">
              <a:buFont typeface="Arial" panose="020B0604020202020204" pitchFamily="34" charset="0"/>
              <a:buChar char="•"/>
            </a:pPr>
            <a:r>
              <a:rPr lang="de-DE" sz="2000" dirty="0">
                <a:latin typeface="Fira Sans Extra Condensed" panose="020B0503050000020004" pitchFamily="34" charset="0"/>
              </a:rPr>
              <a:t>Für ALLE</a:t>
            </a:r>
          </a:p>
          <a:p>
            <a:pPr marL="342900" indent="-342900">
              <a:buFont typeface="Arial" panose="020B0604020202020204" pitchFamily="34" charset="0"/>
              <a:buChar char="•"/>
            </a:pPr>
            <a:r>
              <a:rPr lang="de-DE" sz="2000" dirty="0" smtClean="0">
                <a:latin typeface="Fira Sans Extra Condensed" panose="020B0503050000020004" pitchFamily="34" charset="0"/>
              </a:rPr>
              <a:t>Förderung </a:t>
            </a:r>
            <a:r>
              <a:rPr lang="de-DE" sz="2000" dirty="0">
                <a:latin typeface="Fira Sans Extra Condensed" panose="020B0503050000020004" pitchFamily="34" charset="0"/>
              </a:rPr>
              <a:t>des freiwilligen Engagements und des kreativen Potentials</a:t>
            </a:r>
          </a:p>
          <a:p>
            <a:endParaRPr lang="de-DE" sz="2000" dirty="0" smtClean="0">
              <a:latin typeface="Fira Sans Extra Condensed" panose="020B0503050000020004" pitchFamily="34" charset="0"/>
            </a:endParaRPr>
          </a:p>
          <a:p>
            <a:endParaRPr lang="de-DE" sz="2000" dirty="0" smtClean="0">
              <a:latin typeface="Fira Sans Extra Condensed" panose="020B0503050000020004" pitchFamily="34" charset="0"/>
            </a:endParaRPr>
          </a:p>
        </p:txBody>
      </p:sp>
      <p:pic>
        <p:nvPicPr>
          <p:cNvPr id="7" name="Grafik 4" descr="Grenzenlos_Kochen_1.JPG"/>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852936"/>
            <a:ext cx="3096344"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Dritte Orte - Warum Gemeindeentwicklung?</a:t>
            </a:r>
            <a:endParaRPr lang="de-AT" dirty="0"/>
          </a:p>
        </p:txBody>
      </p:sp>
      <p:sp>
        <p:nvSpPr>
          <p:cNvPr id="3" name="Inhaltsplatzhalter 2"/>
          <p:cNvSpPr>
            <a:spLocks noGrp="1"/>
          </p:cNvSpPr>
          <p:nvPr>
            <p:ph idx="1"/>
          </p:nvPr>
        </p:nvSpPr>
        <p:spPr>
          <a:xfrm>
            <a:off x="685800" y="1700808"/>
            <a:ext cx="7772400" cy="4114800"/>
          </a:xfrm>
        </p:spPr>
        <p:txBody>
          <a:bodyPr/>
          <a:lstStyle/>
          <a:p>
            <a:pPr marL="0" indent="0">
              <a:buNone/>
            </a:pPr>
            <a:r>
              <a:rPr lang="de-AT" dirty="0"/>
              <a:t>Die Schaffung von Orten der Begegnung, des Lernens, der Bildung, Kultur und Freiwilligenarbeit, sogenannte „dritte Orte“ ist Ziel der Sozialen Gemeindeentwicklung. Dritte Orte sind Plätze des Zusammentreffens und bieten Menschen die Möglichkeit der Begegnung mit Bildung, Freiwilligenarbeit, Kunst und Kultur in ländlichen Räumen. Für das Funktionieren dritter Orte ist die Einbeziehung der </a:t>
            </a:r>
            <a:r>
              <a:rPr lang="de-AT" dirty="0" err="1"/>
              <a:t>BürgerInnen</a:t>
            </a:r>
            <a:r>
              <a:rPr lang="de-AT" dirty="0"/>
              <a:t> und Begleitung beim Aufbau und Betrieb Voraussetzung. Dafür eignet sich die Gemeindeentwicklung im Salzburger Bildungswerk in seiner bewährten intermediären Funktion. Denn im Bildungswerk bündeln sich neben der jahrelangen Erfahrung in Örtlichen Bildungsarbeit, Erfahrung und </a:t>
            </a:r>
            <a:r>
              <a:rPr lang="de-AT" dirty="0" err="1"/>
              <a:t>knowhow</a:t>
            </a:r>
            <a:r>
              <a:rPr lang="de-AT" dirty="0"/>
              <a:t> in der Begleitung von </a:t>
            </a:r>
            <a:r>
              <a:rPr lang="de-AT" dirty="0" smtClean="0"/>
              <a:t>Gemeinden, sowie  Engagierten/Freiwilligen</a:t>
            </a:r>
            <a:r>
              <a:rPr lang="de-AT" dirty="0"/>
              <a:t>. </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504570"/>
            <a:ext cx="5148064" cy="1353430"/>
          </a:xfrm>
          <a:prstGeom prst="rect">
            <a:avLst/>
          </a:prstGeom>
        </p:spPr>
      </p:pic>
    </p:spTree>
    <p:extLst>
      <p:ext uri="{BB962C8B-B14F-4D97-AF65-F5344CB8AC3E}">
        <p14:creationId xmlns:p14="http://schemas.microsoft.com/office/powerpoint/2010/main" val="3142178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Acht Charakteristika </a:t>
            </a:r>
            <a:r>
              <a:rPr lang="de-DE" dirty="0"/>
              <a:t>(Ray </a:t>
            </a:r>
            <a:r>
              <a:rPr lang="de-DE" dirty="0" err="1"/>
              <a:t>Odlenburg</a:t>
            </a:r>
            <a:r>
              <a:rPr lang="de-DE" dirty="0" smtClean="0"/>
              <a:t>)</a:t>
            </a:r>
            <a:endParaRPr lang="de-AT" dirty="0"/>
          </a:p>
        </p:txBody>
      </p:sp>
      <p:sp>
        <p:nvSpPr>
          <p:cNvPr id="3" name="Inhaltsplatzhalter 2"/>
          <p:cNvSpPr>
            <a:spLocks noGrp="1"/>
          </p:cNvSpPr>
          <p:nvPr>
            <p:ph idx="1"/>
          </p:nvPr>
        </p:nvSpPr>
        <p:spPr>
          <a:xfrm>
            <a:off x="467544" y="1844824"/>
            <a:ext cx="8496944" cy="4114800"/>
          </a:xfrm>
        </p:spPr>
        <p:txBody>
          <a:bodyPr/>
          <a:lstStyle/>
          <a:p>
            <a:r>
              <a:rPr lang="de-DE" b="1" dirty="0" smtClean="0"/>
              <a:t>neutral</a:t>
            </a:r>
            <a:r>
              <a:rPr lang="de-DE" b="1" dirty="0"/>
              <a:t>: </a:t>
            </a:r>
            <a:r>
              <a:rPr lang="de-DE" dirty="0"/>
              <a:t>alle Menschen </a:t>
            </a:r>
            <a:r>
              <a:rPr lang="de-DE" dirty="0" smtClean="0"/>
              <a:t>können </a:t>
            </a:r>
            <a:r>
              <a:rPr lang="de-DE" dirty="0"/>
              <a:t>kommen </a:t>
            </a:r>
            <a:r>
              <a:rPr lang="de-DE" dirty="0" smtClean="0"/>
              <a:t>und gehen</a:t>
            </a:r>
            <a:r>
              <a:rPr lang="de-DE" dirty="0"/>
              <a:t>, wann immer sie wollen. Sie </a:t>
            </a:r>
            <a:r>
              <a:rPr lang="de-DE" dirty="0" smtClean="0"/>
              <a:t>erfordern </a:t>
            </a:r>
            <a:r>
              <a:rPr lang="de-AT" dirty="0" smtClean="0"/>
              <a:t>auch </a:t>
            </a:r>
            <a:r>
              <a:rPr lang="de-AT" dirty="0"/>
              <a:t>keine </a:t>
            </a:r>
            <a:r>
              <a:rPr lang="de-AT" dirty="0" smtClean="0"/>
              <a:t>regelmäßigen </a:t>
            </a:r>
            <a:r>
              <a:rPr lang="de-AT" dirty="0"/>
              <a:t>Besuche</a:t>
            </a:r>
          </a:p>
          <a:p>
            <a:r>
              <a:rPr lang="de-DE" b="1" dirty="0"/>
              <a:t>hierarchielos:</a:t>
            </a:r>
            <a:r>
              <a:rPr lang="de-DE" dirty="0"/>
              <a:t> </a:t>
            </a:r>
            <a:r>
              <a:rPr lang="de-DE" dirty="0" smtClean="0"/>
              <a:t>für </a:t>
            </a:r>
            <a:r>
              <a:rPr lang="de-DE" dirty="0"/>
              <a:t>alle Menschen offen &amp; es </a:t>
            </a:r>
            <a:r>
              <a:rPr lang="de-DE" dirty="0" smtClean="0"/>
              <a:t>gibt </a:t>
            </a:r>
            <a:r>
              <a:rPr lang="de-AT" dirty="0" smtClean="0"/>
              <a:t>keine </a:t>
            </a:r>
            <a:r>
              <a:rPr lang="de-AT" dirty="0"/>
              <a:t>Statusunterschiede</a:t>
            </a:r>
          </a:p>
          <a:p>
            <a:r>
              <a:rPr lang="de-DE" b="1" dirty="0"/>
              <a:t>Gespräche &amp; Austausch: </a:t>
            </a:r>
            <a:r>
              <a:rPr lang="de-DE" dirty="0"/>
              <a:t>dies sind die </a:t>
            </a:r>
            <a:r>
              <a:rPr lang="de-DE" dirty="0" smtClean="0"/>
              <a:t>wichtigsten </a:t>
            </a:r>
            <a:r>
              <a:rPr lang="de-AT" dirty="0" smtClean="0"/>
              <a:t>Aktivitäten</a:t>
            </a:r>
            <a:endParaRPr lang="de-AT" dirty="0"/>
          </a:p>
          <a:p>
            <a:r>
              <a:rPr lang="de-DE" b="1" dirty="0"/>
              <a:t>Niederschwellig &amp; leicht zugänglich: </a:t>
            </a:r>
            <a:r>
              <a:rPr lang="de-DE" dirty="0"/>
              <a:t>es </a:t>
            </a:r>
            <a:r>
              <a:rPr lang="de-DE" dirty="0" smtClean="0"/>
              <a:t>braucht </a:t>
            </a:r>
            <a:r>
              <a:rPr lang="de-AT" dirty="0" smtClean="0"/>
              <a:t>keine </a:t>
            </a:r>
            <a:r>
              <a:rPr lang="de-AT" dirty="0"/>
              <a:t>Reservierung</a:t>
            </a:r>
          </a:p>
          <a:p>
            <a:r>
              <a:rPr lang="de-AT" b="1" dirty="0"/>
              <a:t>Stammbesucher*innen: </a:t>
            </a:r>
            <a:r>
              <a:rPr lang="de-AT" dirty="0" smtClean="0"/>
              <a:t>Neuankömmlinge </a:t>
            </a:r>
            <a:r>
              <a:rPr lang="de-DE" dirty="0" smtClean="0"/>
              <a:t>werden </a:t>
            </a:r>
            <a:r>
              <a:rPr lang="de-DE" dirty="0"/>
              <a:t>nicht automatisch, aber </a:t>
            </a:r>
            <a:r>
              <a:rPr lang="de-DE" dirty="0" smtClean="0"/>
              <a:t>meistens </a:t>
            </a:r>
            <a:r>
              <a:rPr lang="de-AT" dirty="0" smtClean="0"/>
              <a:t>einfach </a:t>
            </a:r>
            <a:r>
              <a:rPr lang="de-AT" dirty="0"/>
              <a:t>akzeptiert</a:t>
            </a:r>
          </a:p>
          <a:p>
            <a:r>
              <a:rPr lang="de-DE" b="1" dirty="0"/>
              <a:t>Einfache Ausstattung: </a:t>
            </a:r>
            <a:r>
              <a:rPr lang="de-DE" dirty="0"/>
              <a:t>die Optik des Ortes </a:t>
            </a:r>
            <a:r>
              <a:rPr lang="de-DE" dirty="0" smtClean="0"/>
              <a:t>spielt  </a:t>
            </a:r>
            <a:r>
              <a:rPr lang="de-AT" dirty="0" smtClean="0"/>
              <a:t>eine </a:t>
            </a:r>
            <a:r>
              <a:rPr lang="de-AT" dirty="0"/>
              <a:t>untergeordnete Rolle</a:t>
            </a:r>
          </a:p>
          <a:p>
            <a:r>
              <a:rPr lang="de-DE" b="1" dirty="0"/>
              <a:t>Gute Stimmung: </a:t>
            </a:r>
            <a:r>
              <a:rPr lang="de-DE" dirty="0" smtClean="0"/>
              <a:t>Fröhlichkeit </a:t>
            </a:r>
            <a:r>
              <a:rPr lang="de-DE" dirty="0"/>
              <a:t>und </a:t>
            </a:r>
            <a:r>
              <a:rPr lang="de-DE" dirty="0" smtClean="0"/>
              <a:t>Ausgelassenheit </a:t>
            </a:r>
            <a:r>
              <a:rPr lang="de-AT" dirty="0" smtClean="0"/>
              <a:t>stehen </a:t>
            </a:r>
            <a:r>
              <a:rPr lang="de-AT" dirty="0"/>
              <a:t>im Vordergrund</a:t>
            </a:r>
          </a:p>
          <a:p>
            <a:r>
              <a:rPr lang="de-DE" b="1" dirty="0"/>
              <a:t>Zweite Heimat: </a:t>
            </a:r>
            <a:r>
              <a:rPr lang="de-DE" dirty="0"/>
              <a:t>Im Hinblick auf </a:t>
            </a:r>
            <a:r>
              <a:rPr lang="de-DE" dirty="0" smtClean="0"/>
              <a:t>Unterstützung und </a:t>
            </a:r>
            <a:r>
              <a:rPr lang="de-DE" dirty="0"/>
              <a:t>Wohlbefinden gleicht der Dritte Ort </a:t>
            </a:r>
            <a:r>
              <a:rPr lang="de-DE" dirty="0" smtClean="0"/>
              <a:t>einer </a:t>
            </a:r>
            <a:r>
              <a:rPr lang="de-AT" dirty="0" smtClean="0"/>
              <a:t>zweiten </a:t>
            </a:r>
            <a:r>
              <a:rPr lang="de-AT" dirty="0"/>
              <a:t>Heimat</a:t>
            </a:r>
          </a:p>
        </p:txBody>
      </p:sp>
    </p:spTree>
    <p:extLst>
      <p:ext uri="{BB962C8B-B14F-4D97-AF65-F5344CB8AC3E}">
        <p14:creationId xmlns:p14="http://schemas.microsoft.com/office/powerpoint/2010/main" val="33075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340768"/>
            <a:ext cx="8568952" cy="4539208"/>
          </a:xfrm>
        </p:spPr>
        <p:txBody>
          <a:bodyPr/>
          <a:lstStyle/>
          <a:p>
            <a:pPr marL="0" indent="0">
              <a:buNone/>
            </a:pPr>
            <a:r>
              <a:rPr lang="de-DE" sz="1800" dirty="0" smtClean="0"/>
              <a:t>Ray Oldenburg </a:t>
            </a:r>
            <a:r>
              <a:rPr lang="de-DE" sz="1800" dirty="0"/>
              <a:t>beschreibt diese Orte des Zusammenkommens als regelmäßig, freiwillig, informell und freudig aufgesuchte Begegnungsplätze, die zugleich wiederkehrende, charakteristische Aufenthaltsqualitäten aufweisen (vgl. ebd.: 16, 23 ff.). Ihre generalisierbaren Attribute bezeichnet er als 1.) ihre Lage auf neutralem Boden, zugänglich für jede*n, 2.) die geltende Gleichheit der Versammelten, unabhängig von Herkunft und sozialer Lage, 3.) ihre hauptsächliche Funktion der Kommunikation, des Gesprächs und kommunikativen Austauschs der Anwesenden, 4.) ihre Schwellenlosigkeit und leichte Zugänglichkeit für alle (wiederum unabhängig von sozialer und auch topografischer Herkunft, „Neue“ etwa sind willkommen, 5.) ihre Stammkunden, die „</a:t>
            </a:r>
            <a:r>
              <a:rPr lang="de-DE" sz="1800" i="1" dirty="0"/>
              <a:t>Regulars</a:t>
            </a:r>
            <a:r>
              <a:rPr lang="de-DE" sz="1800" dirty="0"/>
              <a:t>“, die sich oft dort aufhalten, zum Ort „dazu gehören“ und diesem dadurch eine eigene Atmosphäre, einen eigenen Stil oder Ton, ein besonderes Merkmal geben, 6.) dass sie schlicht gestaltet sind, nicht aufwändig gestylt und schick, sondern eher einfach und unprätentiös, 7.) dass der Aufenthalt dort weniger einem bestimmten Zweck und Ziel dient, sondern „spielerisch“ dem reinen Miteinander-Zeit-Verbringen gewidmet ist. Und schließlich 8.) dass sie ein „Zuhause außerhalb von zuhause“ (</a:t>
            </a:r>
            <a:r>
              <a:rPr lang="de-DE" sz="1800" i="1" dirty="0" err="1"/>
              <a:t>home</a:t>
            </a:r>
            <a:r>
              <a:rPr lang="de-DE" sz="1800" i="1" dirty="0"/>
              <a:t> </a:t>
            </a:r>
            <a:r>
              <a:rPr lang="de-DE" sz="1800" i="1" dirty="0" err="1"/>
              <a:t>away</a:t>
            </a:r>
            <a:r>
              <a:rPr lang="de-DE" sz="1800" i="1" dirty="0"/>
              <a:t> </a:t>
            </a:r>
            <a:r>
              <a:rPr lang="de-DE" sz="1800" i="1" dirty="0" err="1"/>
              <a:t>from</a:t>
            </a:r>
            <a:r>
              <a:rPr lang="de-DE" sz="1800" i="1" dirty="0"/>
              <a:t> </a:t>
            </a:r>
            <a:r>
              <a:rPr lang="de-DE" sz="1800" i="1" dirty="0" err="1"/>
              <a:t>home</a:t>
            </a:r>
            <a:r>
              <a:rPr lang="de-DE" sz="1800" dirty="0"/>
              <a:t>) sind, das dem und der Einzelnen die Möglichkeit gibt, sich mit „Gleichgesinnten“ zu treffen, die Chance, „man selbst sein“ zu können ohne etwaige in der Familie und oder im eigenen Zuhause aufkommende Konflikte bzw. Reibungen (vgl. ebd.: 135 ff.)</a:t>
            </a:r>
          </a:p>
          <a:p>
            <a:endParaRPr lang="de-AT" sz="1800" dirty="0" smtClean="0"/>
          </a:p>
          <a:p>
            <a:endParaRPr lang="de-AT" sz="1800" dirty="0"/>
          </a:p>
          <a:p>
            <a:endParaRPr lang="de-AT" sz="1800" dirty="0" smtClean="0"/>
          </a:p>
          <a:p>
            <a:pPr marL="0" indent="0">
              <a:buNone/>
            </a:pPr>
            <a:endParaRPr lang="de-AT" sz="1800" dirty="0"/>
          </a:p>
        </p:txBody>
      </p:sp>
      <p:sp>
        <p:nvSpPr>
          <p:cNvPr id="5" name="Titel 1"/>
          <p:cNvSpPr txBox="1">
            <a:spLocks/>
          </p:cNvSpPr>
          <p:nvPr/>
        </p:nvSpPr>
        <p:spPr bwMode="auto">
          <a:xfrm>
            <a:off x="838200" y="332656"/>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8BCD"/>
                </a:solidFill>
                <a:latin typeface="Fira Sans Extra Condensed" panose="020B0503050000020004" pitchFamily="34" charset="0"/>
                <a:ea typeface="+mj-ea"/>
                <a:cs typeface="+mj-cs"/>
              </a:defRPr>
            </a:lvl1pPr>
            <a:lvl2pPr algn="l" rtl="0" eaLnBrk="1" fontAlgn="base" hangingPunct="1">
              <a:spcBef>
                <a:spcPct val="0"/>
              </a:spcBef>
              <a:spcAft>
                <a:spcPct val="0"/>
              </a:spcAft>
              <a:defRPr sz="3000">
                <a:solidFill>
                  <a:schemeClr val="tx2"/>
                </a:solidFill>
                <a:latin typeface="DAbold" pitchFamily="2" charset="0"/>
              </a:defRPr>
            </a:lvl2pPr>
            <a:lvl3pPr algn="l" rtl="0" eaLnBrk="1" fontAlgn="base" hangingPunct="1">
              <a:spcBef>
                <a:spcPct val="0"/>
              </a:spcBef>
              <a:spcAft>
                <a:spcPct val="0"/>
              </a:spcAft>
              <a:defRPr sz="3000">
                <a:solidFill>
                  <a:schemeClr val="tx2"/>
                </a:solidFill>
                <a:latin typeface="DAbold" pitchFamily="2" charset="0"/>
              </a:defRPr>
            </a:lvl3pPr>
            <a:lvl4pPr algn="l" rtl="0" eaLnBrk="1" fontAlgn="base" hangingPunct="1">
              <a:spcBef>
                <a:spcPct val="0"/>
              </a:spcBef>
              <a:spcAft>
                <a:spcPct val="0"/>
              </a:spcAft>
              <a:defRPr sz="3000">
                <a:solidFill>
                  <a:schemeClr val="tx2"/>
                </a:solidFill>
                <a:latin typeface="DAbold" pitchFamily="2" charset="0"/>
              </a:defRPr>
            </a:lvl4pPr>
            <a:lvl5pPr algn="l" rtl="0" eaLnBrk="1" fontAlgn="base" hangingPunct="1">
              <a:spcBef>
                <a:spcPct val="0"/>
              </a:spcBef>
              <a:spcAft>
                <a:spcPct val="0"/>
              </a:spcAft>
              <a:defRPr sz="3000">
                <a:solidFill>
                  <a:schemeClr val="tx2"/>
                </a:solidFill>
                <a:latin typeface="DAbold" pitchFamily="2" charset="0"/>
              </a:defRPr>
            </a:lvl5pPr>
            <a:lvl6pPr marL="457200" algn="l" rtl="0" eaLnBrk="1" fontAlgn="base" hangingPunct="1">
              <a:spcBef>
                <a:spcPct val="0"/>
              </a:spcBef>
              <a:spcAft>
                <a:spcPct val="0"/>
              </a:spcAft>
              <a:defRPr sz="3000">
                <a:solidFill>
                  <a:schemeClr val="tx2"/>
                </a:solidFill>
                <a:latin typeface="DAbold" pitchFamily="2" charset="0"/>
              </a:defRPr>
            </a:lvl6pPr>
            <a:lvl7pPr marL="914400" algn="l" rtl="0" eaLnBrk="1" fontAlgn="base" hangingPunct="1">
              <a:spcBef>
                <a:spcPct val="0"/>
              </a:spcBef>
              <a:spcAft>
                <a:spcPct val="0"/>
              </a:spcAft>
              <a:defRPr sz="3000">
                <a:solidFill>
                  <a:schemeClr val="tx2"/>
                </a:solidFill>
                <a:latin typeface="DAbold" pitchFamily="2" charset="0"/>
              </a:defRPr>
            </a:lvl7pPr>
            <a:lvl8pPr marL="1371600" algn="l" rtl="0" eaLnBrk="1" fontAlgn="base" hangingPunct="1">
              <a:spcBef>
                <a:spcPct val="0"/>
              </a:spcBef>
              <a:spcAft>
                <a:spcPct val="0"/>
              </a:spcAft>
              <a:defRPr sz="3000">
                <a:solidFill>
                  <a:schemeClr val="tx2"/>
                </a:solidFill>
                <a:latin typeface="DAbold" pitchFamily="2" charset="0"/>
              </a:defRPr>
            </a:lvl8pPr>
            <a:lvl9pPr marL="1828800" algn="l" rtl="0" eaLnBrk="1" fontAlgn="base" hangingPunct="1">
              <a:spcBef>
                <a:spcPct val="0"/>
              </a:spcBef>
              <a:spcAft>
                <a:spcPct val="0"/>
              </a:spcAft>
              <a:defRPr sz="3000">
                <a:solidFill>
                  <a:schemeClr val="tx2"/>
                </a:solidFill>
                <a:latin typeface="DAbold" pitchFamily="2" charset="0"/>
              </a:defRPr>
            </a:lvl9pPr>
          </a:lstStyle>
          <a:p>
            <a:r>
              <a:rPr lang="de-DE" kern="0" dirty="0" smtClean="0"/>
              <a:t>Was sind „Dritte Orte“? (Ray </a:t>
            </a:r>
            <a:r>
              <a:rPr lang="de-DE" kern="0" dirty="0" err="1" smtClean="0"/>
              <a:t>Odlenburg</a:t>
            </a:r>
            <a:r>
              <a:rPr lang="de-DE" kern="0" dirty="0" smtClean="0"/>
              <a:t>)</a:t>
            </a:r>
            <a:endParaRPr lang="de-AT" kern="0" dirty="0"/>
          </a:p>
        </p:txBody>
      </p:sp>
    </p:spTree>
    <p:extLst>
      <p:ext uri="{BB962C8B-B14F-4D97-AF65-F5344CB8AC3E}">
        <p14:creationId xmlns:p14="http://schemas.microsoft.com/office/powerpoint/2010/main" val="157401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404664"/>
            <a:ext cx="8568952" cy="4104456"/>
          </a:xfrm>
        </p:spPr>
        <p:txBody>
          <a:bodyPr/>
          <a:lstStyle/>
          <a:p>
            <a:pPr marL="0" indent="0">
              <a:buNone/>
            </a:pPr>
            <a:r>
              <a:rPr lang="de-DE" sz="1800" dirty="0" smtClean="0"/>
              <a:t>„Für </a:t>
            </a:r>
            <a:r>
              <a:rPr lang="de-DE" sz="1800" dirty="0"/>
              <a:t>die Entwicklung des Lebensraumes braucht es Labore der Zukunft, wo Dinge gemeinsam ausprobiert werden können. Orte, wo Wissen, Fertigkeiten und Erfahrungen über Altersgrenzen hinweg geteilt und Kooperation geübt werden. Genau dafür können Dritte Orte Zugänge schaffen, die nicht schon in vorgeformten (Denk-)Bahnen verlaufen. Hier kann Mobilität, Wohnen, Arbeiten und  Freizeit, Jugend und </a:t>
            </a:r>
            <a:r>
              <a:rPr lang="de-DE" sz="1800" dirty="0" err="1"/>
              <a:t>Altsein</a:t>
            </a:r>
            <a:r>
              <a:rPr lang="de-DE" sz="1800" dirty="0"/>
              <a:t>, Demokratie und Soziales im Kleinen neu gedacht und entwickelt werden. Indem darauf geachtet wird, dass Menschen aus ganz unterschiedlichen Bereichen und Schichten sich hier treffen können und auch konkrete Dinge tun, entsteht ein Nährboden für Innovation und Gemeinschaft und es kann Identifikation mit der Region wachsen. Dafür braucht es Orte, an denen gemeinsam gelernt wird, kreativ mit Herausforderungen umzugehen. Ein gegenseitiges Verständnis auch bei unterschiedlichen Meinungen und Haltungen ist für das Zusammenleben in einer Region von großer Bedeutung. Je mehr sich Menschen durchmischen und andere Lebensweisen verstehen können, desto weniger bilden sich Meinungsblasen und desto geringer ist die Gefahr einer gespaltenen Gesellschaft und einem Auseinanderdriften von ländlichem und städtischem Selbstverständnis. So werden Dritte Orte </a:t>
            </a:r>
            <a:r>
              <a:rPr lang="de-DE" sz="1800" dirty="0" smtClean="0"/>
              <a:t>sozusagen </a:t>
            </a:r>
            <a:r>
              <a:rPr lang="de-DE" sz="1800" dirty="0"/>
              <a:t>zu einem „Schweizermesser“ der Regionalentwicklung. Die herausfordernde Frage dabei ist, wie müssen solche Räume gestaltet sein und betrieben werden, damit dies auch gelingt? Dritte Orte können zwar spontan entstehen, aber damit sie langfristig funktionieren, ist nicht trivial, wie und mit welcher Haltung sie betrieben werden. Und genau darum, was es braucht, damit solche Begegnungs- und Experimentierräume gelingen und gesellschaftlichen Nutzen stiften</a:t>
            </a:r>
            <a:r>
              <a:rPr lang="de-DE" sz="1800" dirty="0" smtClean="0"/>
              <a:t>.“ </a:t>
            </a:r>
          </a:p>
          <a:p>
            <a:pPr marL="0" indent="0">
              <a:buNone/>
            </a:pPr>
            <a:r>
              <a:rPr lang="de-DE" sz="1800" dirty="0" smtClean="0"/>
              <a:t>(Positionspapier </a:t>
            </a:r>
            <a:r>
              <a:rPr lang="de-DE" sz="1800" dirty="0" err="1" smtClean="0"/>
              <a:t>Vbg</a:t>
            </a:r>
            <a:r>
              <a:rPr lang="de-DE" sz="1800" dirty="0" smtClean="0"/>
              <a:t>.)</a:t>
            </a:r>
            <a:endParaRPr lang="de-AT" sz="1800" dirty="0"/>
          </a:p>
        </p:txBody>
      </p:sp>
    </p:spTree>
    <p:extLst>
      <p:ext uri="{BB962C8B-B14F-4D97-AF65-F5344CB8AC3E}">
        <p14:creationId xmlns:p14="http://schemas.microsoft.com/office/powerpoint/2010/main" val="71747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685800" y="1906488"/>
            <a:ext cx="7126560" cy="4114800"/>
          </a:xfrm>
        </p:spPr>
        <p:txBody>
          <a:bodyPr/>
          <a:lstStyle/>
          <a:p>
            <a:r>
              <a:rPr lang="de-DE" sz="2100" dirty="0" smtClean="0"/>
              <a:t>Der Dritte Ort ist sozialer Spielraum und alltäglicher Verhandlungsraum, der sich stark über seine weichen Qualitäten definiert – seine </a:t>
            </a:r>
            <a:r>
              <a:rPr lang="de-AT" sz="2100" dirty="0" smtClean="0"/>
              <a:t>Offenheit, Zweckungebundenheit und Atmosphäre.</a:t>
            </a:r>
          </a:p>
          <a:p>
            <a:r>
              <a:rPr lang="de-AT" sz="2100" dirty="0" smtClean="0"/>
              <a:t>„Dritte Orte – </a:t>
            </a:r>
            <a:r>
              <a:rPr lang="de-DE" sz="2100" dirty="0" smtClean="0"/>
              <a:t>Häuser für Kultur und Begegnung im ländlichen Raum zu schaffen, wagt den Spagat, Orte zu initiieren, die aus sich selbst heraus entstehen. Räume sozialer und kultureller Teilhabe, die vom Engagement Vieler leben. Es sind Orte, die sich nicht „verordnen“ lassen. Man kann lediglich geeignete Rahmenbedingungen schaffen und Impulse setzen.</a:t>
            </a:r>
            <a:r>
              <a:rPr lang="de-DE" sz="2400" dirty="0"/>
              <a:t> </a:t>
            </a:r>
            <a:endParaRPr lang="de-DE" sz="2400" dirty="0" smtClean="0"/>
          </a:p>
          <a:p>
            <a:r>
              <a:rPr lang="de-DE" sz="2100" dirty="0"/>
              <a:t>schaffen Freiräume für kreative Ideen und </a:t>
            </a:r>
            <a:r>
              <a:rPr lang="de-DE" sz="2100" dirty="0" smtClean="0"/>
              <a:t>Dialog</a:t>
            </a:r>
            <a:endParaRPr lang="de-DE" sz="2100" dirty="0"/>
          </a:p>
        </p:txBody>
      </p:sp>
      <p:sp>
        <p:nvSpPr>
          <p:cNvPr id="4" name="Titel 1"/>
          <p:cNvSpPr>
            <a:spLocks noGrp="1"/>
          </p:cNvSpPr>
          <p:nvPr>
            <p:ph type="title"/>
          </p:nvPr>
        </p:nvSpPr>
        <p:spPr/>
        <p:txBody>
          <a:bodyPr/>
          <a:lstStyle/>
          <a:p>
            <a:r>
              <a:rPr lang="de-DE" dirty="0" smtClean="0"/>
              <a:t>Was sind „Dritte Orte?“</a:t>
            </a:r>
            <a:endParaRPr lang="de-AT" dirty="0"/>
          </a:p>
        </p:txBody>
      </p:sp>
    </p:spTree>
    <p:extLst>
      <p:ext uri="{BB962C8B-B14F-4D97-AF65-F5344CB8AC3E}">
        <p14:creationId xmlns:p14="http://schemas.microsoft.com/office/powerpoint/2010/main" val="103965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Alles nun etwas klarer?</a:t>
            </a:r>
          </a:p>
        </p:txBody>
      </p:sp>
      <p:sp>
        <p:nvSpPr>
          <p:cNvPr id="3" name="Inhaltsplatzhalter 2"/>
          <p:cNvSpPr>
            <a:spLocks noGrp="1"/>
          </p:cNvSpPr>
          <p:nvPr>
            <p:ph idx="1"/>
          </p:nvPr>
        </p:nvSpPr>
        <p:spPr/>
        <p:txBody>
          <a:bodyPr/>
          <a:lstStyle/>
          <a:p>
            <a:r>
              <a:rPr lang="de-DE" sz="2100" dirty="0"/>
              <a:t>Virtuelle Dritte Orte (</a:t>
            </a:r>
            <a:r>
              <a:rPr lang="de-DE" sz="2100" dirty="0" err="1"/>
              <a:t>Coworking</a:t>
            </a:r>
            <a:r>
              <a:rPr lang="de-DE" sz="2100" dirty="0"/>
              <a:t> Spaces), </a:t>
            </a:r>
            <a:r>
              <a:rPr lang="de-DE" sz="2100" dirty="0" smtClean="0"/>
              <a:t>„Vierter Ort“ </a:t>
            </a:r>
            <a:r>
              <a:rPr lang="de-DE" sz="2100" dirty="0"/>
              <a:t>(ein Ort mit multifunktionalem Nutzen)</a:t>
            </a:r>
            <a:endParaRPr lang="de-AT" sz="2100" dirty="0"/>
          </a:p>
          <a:p>
            <a:r>
              <a:rPr lang="de-DE" sz="2100" dirty="0" smtClean="0"/>
              <a:t>Es </a:t>
            </a:r>
            <a:r>
              <a:rPr lang="de-DE" sz="2100" dirty="0"/>
              <a:t>wird deutlich, dass sich die exakte Trennung und Aufteilung </a:t>
            </a:r>
            <a:r>
              <a:rPr lang="de-DE" sz="2100" dirty="0" smtClean="0"/>
              <a:t>in Ersten</a:t>
            </a:r>
            <a:r>
              <a:rPr lang="de-DE" sz="2100" dirty="0"/>
              <a:t>, Zweiten und Dritten Ort, als schwierig gestaltet. Die </a:t>
            </a:r>
            <a:r>
              <a:rPr lang="de-DE" sz="2100" dirty="0" smtClean="0"/>
              <a:t>Grenzen sind </a:t>
            </a:r>
            <a:r>
              <a:rPr lang="de-DE" sz="2100" dirty="0"/>
              <a:t>eher verschwommen als klar gezogen, was aber wiederum </a:t>
            </a:r>
            <a:r>
              <a:rPr lang="de-DE" sz="2100" dirty="0" smtClean="0"/>
              <a:t>genau diese </a:t>
            </a:r>
            <a:r>
              <a:rPr lang="de-DE" sz="2100" dirty="0"/>
              <a:t>Dritte Orte ausmacht. Es sind Orte der </a:t>
            </a:r>
            <a:r>
              <a:rPr lang="de-DE" sz="2100" dirty="0" smtClean="0"/>
              <a:t>Übergange. </a:t>
            </a:r>
            <a:r>
              <a:rPr lang="de-DE" sz="2100" dirty="0"/>
              <a:t>Und </a:t>
            </a:r>
            <a:r>
              <a:rPr lang="de-DE" sz="2100" dirty="0" smtClean="0"/>
              <a:t>genau in </a:t>
            </a:r>
            <a:r>
              <a:rPr lang="de-DE" sz="2100" dirty="0"/>
              <a:t>derartigen Raumen der Transition ist Raum </a:t>
            </a:r>
            <a:r>
              <a:rPr lang="de-DE" sz="2100" dirty="0" smtClean="0"/>
              <a:t>für </a:t>
            </a:r>
            <a:r>
              <a:rPr lang="de-DE" sz="2100" dirty="0"/>
              <a:t>Neues, </a:t>
            </a:r>
            <a:r>
              <a:rPr lang="de-DE" sz="2100" dirty="0" smtClean="0"/>
              <a:t>für Aufbruch, für </a:t>
            </a:r>
            <a:r>
              <a:rPr lang="de-DE" sz="2100" dirty="0"/>
              <a:t>Ungeplantes, </a:t>
            </a:r>
            <a:r>
              <a:rPr lang="de-DE" sz="2100" dirty="0" smtClean="0"/>
              <a:t>für </a:t>
            </a:r>
            <a:r>
              <a:rPr lang="de-DE" sz="2100" dirty="0"/>
              <a:t>Neugierde, </a:t>
            </a:r>
            <a:r>
              <a:rPr lang="de-DE" sz="2100" dirty="0" smtClean="0"/>
              <a:t>für Kreativität.</a:t>
            </a:r>
          </a:p>
          <a:p>
            <a:r>
              <a:rPr lang="de-DE" sz="2100" dirty="0"/>
              <a:t>Daher sind Dritte Orte oft an Übergangsbereichen </a:t>
            </a:r>
            <a:r>
              <a:rPr lang="de-DE" sz="2100" dirty="0" smtClean="0"/>
              <a:t>von alt </a:t>
            </a:r>
            <a:r>
              <a:rPr lang="de-DE" sz="2100" dirty="0"/>
              <a:t>und neu (Leerstände) oder an der Schnittstelle </a:t>
            </a:r>
            <a:r>
              <a:rPr lang="de-DE" sz="2100" dirty="0" smtClean="0"/>
              <a:t>von ländlichem </a:t>
            </a:r>
            <a:r>
              <a:rPr lang="de-DE" sz="2100" dirty="0"/>
              <a:t>oder urbanem Selbstverständnis (</a:t>
            </a:r>
            <a:r>
              <a:rPr lang="de-DE" sz="2100" dirty="0" smtClean="0"/>
              <a:t>Co-Working </a:t>
            </a:r>
            <a:r>
              <a:rPr lang="de-AT" sz="2100" dirty="0" smtClean="0"/>
              <a:t>Spaces </a:t>
            </a:r>
            <a:r>
              <a:rPr lang="de-AT" sz="2100" dirty="0"/>
              <a:t>in Dörfern).</a:t>
            </a:r>
          </a:p>
        </p:txBody>
      </p:sp>
    </p:spTree>
    <p:extLst>
      <p:ext uri="{BB962C8B-B14F-4D97-AF65-F5344CB8AC3E}">
        <p14:creationId xmlns:p14="http://schemas.microsoft.com/office/powerpoint/2010/main" val="191267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5536" y="1530676"/>
            <a:ext cx="8064896" cy="5216813"/>
          </a:xfrm>
          <a:prstGeom prst="rect">
            <a:avLst/>
          </a:prstGeom>
          <a:noFill/>
          <a:ln>
            <a:noFill/>
          </a:ln>
          <a:effectLst/>
          <a:extLst/>
        </p:spPr>
        <p:txBody>
          <a:bodyPr wrap="square">
            <a:spAutoFit/>
          </a:bodyPr>
          <a:lstStyle/>
          <a:p>
            <a:pPr marL="342900" marR="0" lvl="0" indent="-342900" algn="l" defTabSz="914400" rtl="0" eaLnBrk="1" fontAlgn="base" latinLnBrk="0" hangingPunct="1">
              <a:spcBef>
                <a:spcPts val="0"/>
              </a:spcBef>
              <a:spcAft>
                <a:spcPts val="600"/>
              </a:spcAft>
              <a:buClr>
                <a:srgbClr val="000066"/>
              </a:buClr>
              <a:buSzTx/>
              <a:buFont typeface="Arial" panose="020B0604020202020204" pitchFamily="34" charset="0"/>
              <a:buChar char="•"/>
              <a:tabLst/>
              <a:defRPr/>
            </a:pPr>
            <a:r>
              <a:rPr kumimoji="0" lang="de-AT" b="0" i="0" u="none" strike="noStrike" kern="1200" cap="none" spc="0" normalizeH="0" baseline="0" noProof="0" dirty="0" smtClean="0">
                <a:ln>
                  <a:noFill/>
                </a:ln>
                <a:solidFill>
                  <a:srgbClr val="000000"/>
                </a:solidFill>
                <a:effectLst/>
                <a:uLnTx/>
                <a:uFillTx/>
                <a:latin typeface="Fira Sans Extra Condensed" panose="020B0503050000020004" pitchFamily="34" charset="0"/>
                <a:ea typeface="Verdana" pitchFamily="34" charset="0"/>
                <a:cs typeface="Verdana" pitchFamily="34" charset="0"/>
              </a:rPr>
              <a:t>Freizeit-, Spaß-, Individual-, Konsum-, Wegwerfgesellschaft</a:t>
            </a:r>
          </a:p>
          <a:p>
            <a:pPr marL="342900" marR="0" lvl="0" indent="-342900" algn="l" defTabSz="914400" rtl="0" eaLnBrk="1" fontAlgn="base" latinLnBrk="0" hangingPunct="1">
              <a:spcBef>
                <a:spcPts val="0"/>
              </a:spcBef>
              <a:spcAft>
                <a:spcPts val="600"/>
              </a:spcAft>
              <a:buClr>
                <a:srgbClr val="000066"/>
              </a:buClr>
              <a:buSzTx/>
              <a:buFont typeface="Arial" panose="020B0604020202020204" pitchFamily="34" charset="0"/>
              <a:buChar char="•"/>
              <a:tabLst/>
              <a:defRPr/>
            </a:pPr>
            <a:r>
              <a:rPr kumimoji="0" lang="de-AT" b="0" i="0" u="none" strike="noStrike" kern="1200" cap="none" spc="0" normalizeH="0" baseline="0" noProof="0" dirty="0" smtClean="0">
                <a:ln>
                  <a:noFill/>
                </a:ln>
                <a:solidFill>
                  <a:srgbClr val="000000"/>
                </a:solidFill>
                <a:effectLst/>
                <a:uLnTx/>
                <a:uFillTx/>
                <a:latin typeface="Fira Sans Extra Condensed" panose="020B0503050000020004" pitchFamily="34" charset="0"/>
                <a:ea typeface="Verdana" pitchFamily="34" charset="0"/>
                <a:cs typeface="Verdana" pitchFamily="34" charset="0"/>
              </a:rPr>
              <a:t>Mobile</a:t>
            </a:r>
            <a:r>
              <a:rPr kumimoji="0" lang="de-AT" b="0" i="0" u="none" strike="noStrike" kern="1200" cap="none" spc="0" normalizeH="0" baseline="0" noProof="0" dirty="0">
                <a:ln>
                  <a:noFill/>
                </a:ln>
                <a:solidFill>
                  <a:srgbClr val="000000"/>
                </a:solidFill>
                <a:effectLst/>
                <a:uLnTx/>
                <a:uFillTx/>
                <a:latin typeface="Fira Sans Extra Condensed" panose="020B0503050000020004" pitchFamily="34" charset="0"/>
                <a:ea typeface="Verdana" pitchFamily="34" charset="0"/>
                <a:cs typeface="Verdana" pitchFamily="34" charset="0"/>
              </a:rPr>
              <a:t>, Digitale, Urbane Gesellschaft</a:t>
            </a:r>
          </a:p>
          <a:p>
            <a:pPr marL="285750" marR="0" lvl="0" indent="-285750" algn="l" defTabSz="914400" rtl="0" eaLnBrk="1" fontAlgn="base" latinLnBrk="0" hangingPunct="1">
              <a:spcBef>
                <a:spcPts val="0"/>
              </a:spcBef>
              <a:spcAft>
                <a:spcPts val="600"/>
              </a:spcAft>
              <a:buClr>
                <a:srgbClr val="000066"/>
              </a:buClr>
              <a:buSzTx/>
              <a:buFont typeface="Arial" pitchFamily="34" charset="0"/>
              <a:buChar char="•"/>
              <a:tabLst/>
              <a:defRPr/>
            </a:pPr>
            <a:r>
              <a:rPr kumimoji="0" lang="de-AT" b="0" i="0" u="none" strike="noStrike" kern="1200" cap="none" spc="0" normalizeH="0" baseline="0" noProof="0" dirty="0" smtClean="0">
                <a:ln>
                  <a:noFill/>
                </a:ln>
                <a:solidFill>
                  <a:srgbClr val="000000"/>
                </a:solidFill>
                <a:effectLst/>
                <a:uLnTx/>
                <a:uFillTx/>
                <a:latin typeface="Fira Sans Extra Condensed" panose="020B0503050000020004" pitchFamily="34" charset="0"/>
                <a:ea typeface="Verdana" pitchFamily="34" charset="0"/>
                <a:cs typeface="Verdana" pitchFamily="34" charset="0"/>
              </a:rPr>
              <a:t>Auflösung </a:t>
            </a:r>
            <a:r>
              <a:rPr kumimoji="0" lang="de-AT" b="0" i="0" u="none" strike="noStrike" kern="1200" cap="none" spc="0" normalizeH="0" baseline="0" noProof="0" dirty="0">
                <a:ln>
                  <a:noFill/>
                </a:ln>
                <a:solidFill>
                  <a:srgbClr val="000000"/>
                </a:solidFill>
                <a:effectLst/>
                <a:uLnTx/>
                <a:uFillTx/>
                <a:latin typeface="Fira Sans Extra Condensed" panose="020B0503050000020004" pitchFamily="34" charset="0"/>
                <a:ea typeface="Verdana" pitchFamily="34" charset="0"/>
                <a:cs typeface="Verdana" pitchFamily="34" charset="0"/>
              </a:rPr>
              <a:t>traditioneller Familienstrukturen, Demografischer Wandel, Migration, </a:t>
            </a:r>
            <a:r>
              <a:rPr kumimoji="0" lang="de-AT" b="0" i="0" u="none" strike="noStrike" kern="1200" cap="none" spc="0" normalizeH="0" baseline="0" noProof="0" dirty="0" err="1">
                <a:ln>
                  <a:noFill/>
                </a:ln>
                <a:solidFill>
                  <a:srgbClr val="000000"/>
                </a:solidFill>
                <a:effectLst/>
                <a:uLnTx/>
                <a:uFillTx/>
                <a:latin typeface="Fira Sans Extra Condensed" panose="020B0503050000020004" pitchFamily="34" charset="0"/>
                <a:ea typeface="Verdana" pitchFamily="34" charset="0"/>
                <a:cs typeface="Verdana" pitchFamily="34" charset="0"/>
              </a:rPr>
              <a:t>living</a:t>
            </a:r>
            <a:r>
              <a:rPr kumimoji="0" lang="de-AT" b="0" i="0" u="none" strike="noStrike" kern="1200" cap="none" spc="0" normalizeH="0" baseline="0" noProof="0" dirty="0">
                <a:ln>
                  <a:noFill/>
                </a:ln>
                <a:solidFill>
                  <a:srgbClr val="000000"/>
                </a:solidFill>
                <a:effectLst/>
                <a:uLnTx/>
                <a:uFillTx/>
                <a:latin typeface="Fira Sans Extra Condensed" panose="020B0503050000020004" pitchFamily="34" charset="0"/>
                <a:ea typeface="Verdana" pitchFamily="34" charset="0"/>
                <a:cs typeface="Verdana" pitchFamily="34" charset="0"/>
              </a:rPr>
              <a:t> apart </a:t>
            </a:r>
            <a:r>
              <a:rPr kumimoji="0" lang="de-AT" b="0" i="0" u="none" strike="noStrike" kern="1200" cap="none" spc="0" normalizeH="0" baseline="0" noProof="0" dirty="0" err="1">
                <a:ln>
                  <a:noFill/>
                </a:ln>
                <a:solidFill>
                  <a:srgbClr val="000000"/>
                </a:solidFill>
                <a:effectLst/>
                <a:uLnTx/>
                <a:uFillTx/>
                <a:latin typeface="Fira Sans Extra Condensed" panose="020B0503050000020004" pitchFamily="34" charset="0"/>
                <a:ea typeface="Verdana" pitchFamily="34" charset="0"/>
                <a:cs typeface="Verdana" pitchFamily="34" charset="0"/>
              </a:rPr>
              <a:t>together</a:t>
            </a:r>
            <a:r>
              <a:rPr kumimoji="0" lang="de-AT" b="0" i="0" u="none" strike="noStrike" kern="1200" cap="none" spc="0" normalizeH="0" baseline="0" noProof="0" dirty="0">
                <a:ln>
                  <a:noFill/>
                </a:ln>
                <a:solidFill>
                  <a:srgbClr val="000000"/>
                </a:solidFill>
                <a:effectLst/>
                <a:uLnTx/>
                <a:uFillTx/>
                <a:latin typeface="Fira Sans Extra Condensed" panose="020B0503050000020004" pitchFamily="34" charset="0"/>
                <a:ea typeface="Verdana" pitchFamily="34" charset="0"/>
                <a:cs typeface="Verdana" pitchFamily="34" charset="0"/>
              </a:rPr>
              <a:t>, </a:t>
            </a:r>
            <a:r>
              <a:rPr kumimoji="0" lang="de-AT" b="0" i="0" u="none" strike="noStrike" kern="1200" cap="none" spc="0" normalizeH="0" baseline="0" noProof="0" dirty="0" smtClean="0">
                <a:ln>
                  <a:noFill/>
                </a:ln>
                <a:solidFill>
                  <a:srgbClr val="000000"/>
                </a:solidFill>
                <a:effectLst/>
                <a:uLnTx/>
                <a:uFillTx/>
                <a:latin typeface="Fira Sans Extra Condensed" panose="020B0503050000020004" pitchFamily="34" charset="0"/>
                <a:ea typeface="Verdana" pitchFamily="34" charset="0"/>
                <a:cs typeface="Verdana" pitchFamily="34" charset="0"/>
              </a:rPr>
              <a:t>Multilokalität</a:t>
            </a:r>
          </a:p>
          <a:p>
            <a:pPr marL="285750" lvl="0" indent="-285750" eaLnBrk="1" hangingPunct="1">
              <a:spcBef>
                <a:spcPts val="0"/>
              </a:spcBef>
              <a:spcAft>
                <a:spcPts val="600"/>
              </a:spcAft>
              <a:buClr>
                <a:srgbClr val="000066"/>
              </a:buClr>
              <a:buFont typeface="Arial" pitchFamily="34" charset="0"/>
              <a:buChar char="•"/>
              <a:defRPr/>
            </a:pPr>
            <a:r>
              <a:rPr lang="de-DE" dirty="0" smtClean="0">
                <a:solidFill>
                  <a:srgbClr val="000000"/>
                </a:solidFill>
                <a:latin typeface="Fira Sans Extra Condensed" panose="020B0503050000020004" pitchFamily="34" charset="0"/>
                <a:ea typeface="Verdana" pitchFamily="34" charset="0"/>
                <a:cs typeface="Verdana" pitchFamily="34" charset="0"/>
              </a:rPr>
              <a:t>„Neues Ehrenamt“ Anspruch </a:t>
            </a:r>
            <a:r>
              <a:rPr lang="de-DE" dirty="0">
                <a:solidFill>
                  <a:srgbClr val="000000"/>
                </a:solidFill>
                <a:latin typeface="Fira Sans Extra Condensed" panose="020B0503050000020004" pitchFamily="34" charset="0"/>
                <a:ea typeface="Verdana" pitchFamily="34" charset="0"/>
                <a:cs typeface="Verdana" pitchFamily="34" charset="0"/>
              </a:rPr>
              <a:t>an Selbstverwirklichung, Gestaltungsmöglichkeiten, Sinnstiftung durch Engagement steigt</a:t>
            </a:r>
            <a:endParaRPr kumimoji="0" lang="de-AT" b="0" i="0" u="none" strike="noStrike" kern="1200" cap="none" spc="0" normalizeH="0" baseline="0" noProof="0" dirty="0" smtClean="0">
              <a:ln>
                <a:noFill/>
              </a:ln>
              <a:solidFill>
                <a:srgbClr val="000000"/>
              </a:solidFill>
              <a:effectLst/>
              <a:uLnTx/>
              <a:uFillTx/>
              <a:latin typeface="Fira Sans Extra Condensed" panose="020B0503050000020004" pitchFamily="34" charset="0"/>
              <a:ea typeface="Verdana" pitchFamily="34" charset="0"/>
              <a:cs typeface="Verdana" pitchFamily="34" charset="0"/>
            </a:endParaRPr>
          </a:p>
          <a:p>
            <a:pPr marL="285750" indent="-285750" eaLnBrk="1" hangingPunct="1">
              <a:spcBef>
                <a:spcPts val="0"/>
              </a:spcBef>
              <a:spcAft>
                <a:spcPts val="600"/>
              </a:spcAft>
              <a:buClr>
                <a:srgbClr val="000066"/>
              </a:buClr>
              <a:buFont typeface="Arial" pitchFamily="34" charset="0"/>
              <a:buChar char="•"/>
              <a:defRPr/>
            </a:pPr>
            <a:r>
              <a:rPr lang="de-DE" dirty="0" err="1" smtClean="0">
                <a:solidFill>
                  <a:srgbClr val="000000"/>
                </a:solidFill>
                <a:latin typeface="Fira Sans Extra Condensed" panose="020B0503050000020004" pitchFamily="34" charset="0"/>
                <a:ea typeface="Verdana" pitchFamily="34" charset="0"/>
                <a:cs typeface="Verdana" pitchFamily="34" charset="0"/>
              </a:rPr>
              <a:t>Entsolidarisierung</a:t>
            </a:r>
            <a:r>
              <a:rPr lang="de-DE" dirty="0" smtClean="0">
                <a:solidFill>
                  <a:srgbClr val="000000"/>
                </a:solidFill>
                <a:latin typeface="Fira Sans Extra Condensed" panose="020B0503050000020004" pitchFamily="34" charset="0"/>
                <a:ea typeface="Verdana" pitchFamily="34" charset="0"/>
                <a:cs typeface="Verdana" pitchFamily="34" charset="0"/>
              </a:rPr>
              <a:t>, </a:t>
            </a:r>
            <a:r>
              <a:rPr kumimoji="0" lang="de-DE" b="0" i="0" u="none" strike="noStrike" kern="1200" cap="none" spc="0" normalizeH="0" baseline="0" noProof="0" dirty="0" smtClean="0">
                <a:ln>
                  <a:noFill/>
                </a:ln>
                <a:solidFill>
                  <a:srgbClr val="000000"/>
                </a:solidFill>
                <a:effectLst/>
                <a:uLnTx/>
                <a:uFillTx/>
                <a:latin typeface="Fira Sans Extra Condensed" panose="020B0503050000020004" pitchFamily="34" charset="0"/>
                <a:ea typeface="Verdana" pitchFamily="34" charset="0"/>
                <a:cs typeface="Verdana" pitchFamily="34" charset="0"/>
              </a:rPr>
              <a:t>Spaltung</a:t>
            </a:r>
          </a:p>
          <a:p>
            <a:pPr marL="285750" indent="-285750" eaLnBrk="1" hangingPunct="1">
              <a:spcBef>
                <a:spcPts val="0"/>
              </a:spcBef>
              <a:spcAft>
                <a:spcPts val="600"/>
              </a:spcAft>
              <a:buClr>
                <a:srgbClr val="000066"/>
              </a:buClr>
              <a:buFont typeface="Arial" pitchFamily="34" charset="0"/>
              <a:buChar char="•"/>
              <a:defRPr/>
            </a:pPr>
            <a:r>
              <a:rPr lang="de-DE" dirty="0" err="1" smtClean="0">
                <a:solidFill>
                  <a:srgbClr val="000000"/>
                </a:solidFill>
                <a:latin typeface="Fira Sans Extra Condensed" panose="020B0503050000020004" pitchFamily="34" charset="0"/>
                <a:ea typeface="Verdana" pitchFamily="34" charset="0"/>
                <a:cs typeface="Verdana" pitchFamily="34" charset="0"/>
              </a:rPr>
              <a:t>Anywheres</a:t>
            </a:r>
            <a:r>
              <a:rPr lang="de-DE" dirty="0" smtClean="0">
                <a:solidFill>
                  <a:srgbClr val="000000"/>
                </a:solidFill>
                <a:latin typeface="Fira Sans Extra Condensed" panose="020B0503050000020004" pitchFamily="34" charset="0"/>
                <a:ea typeface="Verdana" pitchFamily="34" charset="0"/>
                <a:cs typeface="Verdana" pitchFamily="34" charset="0"/>
              </a:rPr>
              <a:t>/</a:t>
            </a:r>
            <a:r>
              <a:rPr lang="de-DE" dirty="0" err="1" smtClean="0">
                <a:solidFill>
                  <a:srgbClr val="000000"/>
                </a:solidFill>
                <a:latin typeface="Fira Sans Extra Condensed" panose="020B0503050000020004" pitchFamily="34" charset="0"/>
                <a:ea typeface="Verdana" pitchFamily="34" charset="0"/>
                <a:cs typeface="Verdana" pitchFamily="34" charset="0"/>
              </a:rPr>
              <a:t>Somewheres</a:t>
            </a:r>
            <a:endParaRPr kumimoji="0" lang="de-DE" b="0" i="0" u="none" strike="noStrike" kern="1200" cap="none" spc="0" normalizeH="0" baseline="0" noProof="0" dirty="0">
              <a:ln>
                <a:noFill/>
              </a:ln>
              <a:solidFill>
                <a:srgbClr val="000000"/>
              </a:solidFill>
              <a:effectLst/>
              <a:uLnTx/>
              <a:uFillTx/>
              <a:latin typeface="Fira Sans Extra Condensed" panose="020B0503050000020004" pitchFamily="34" charset="0"/>
              <a:ea typeface="Verdana" pitchFamily="34" charset="0"/>
              <a:cs typeface="Verdana" pitchFamily="34" charset="0"/>
            </a:endParaRPr>
          </a:p>
          <a:p>
            <a:pPr marL="285750" marR="0" lvl="0" indent="-285750" algn="l" defTabSz="914400" rtl="0" eaLnBrk="1" fontAlgn="base" latinLnBrk="0" hangingPunct="1">
              <a:spcBef>
                <a:spcPts val="0"/>
              </a:spcBef>
              <a:spcAft>
                <a:spcPts val="600"/>
              </a:spcAft>
              <a:buClr>
                <a:srgbClr val="000066"/>
              </a:buClr>
              <a:buSzTx/>
              <a:buFont typeface="Arial" pitchFamily="34" charset="0"/>
              <a:buChar char="•"/>
              <a:tabLst/>
              <a:defRPr/>
            </a:pPr>
            <a:r>
              <a:rPr kumimoji="0" lang="de-DE" b="0" i="0" u="none" strike="noStrike" kern="1200" cap="none" spc="0" normalizeH="0" baseline="0" noProof="0" dirty="0" smtClean="0">
                <a:ln>
                  <a:noFill/>
                </a:ln>
                <a:solidFill>
                  <a:srgbClr val="000000"/>
                </a:solidFill>
                <a:effectLst/>
                <a:uLnTx/>
                <a:uFillTx/>
                <a:latin typeface="Fira Sans Extra Condensed" panose="020B0503050000020004" pitchFamily="34" charset="0"/>
                <a:ea typeface="Verdana" pitchFamily="34" charset="0"/>
                <a:cs typeface="Verdana" pitchFamily="34" charset="0"/>
              </a:rPr>
              <a:t>Souveränität</a:t>
            </a:r>
          </a:p>
          <a:p>
            <a:pPr marL="285750" marR="0" lvl="0" indent="-285750" algn="l" defTabSz="914400" rtl="0" eaLnBrk="1" fontAlgn="base" latinLnBrk="0" hangingPunct="1">
              <a:spcBef>
                <a:spcPts val="0"/>
              </a:spcBef>
              <a:spcAft>
                <a:spcPts val="600"/>
              </a:spcAft>
              <a:buClr>
                <a:srgbClr val="000066"/>
              </a:buClr>
              <a:buSzTx/>
              <a:buFont typeface="Arial" pitchFamily="34" charset="0"/>
              <a:buChar char="•"/>
              <a:tabLst/>
              <a:defRPr/>
            </a:pPr>
            <a:r>
              <a:rPr lang="de-DE" dirty="0" err="1" smtClean="0">
                <a:solidFill>
                  <a:srgbClr val="000000"/>
                </a:solidFill>
                <a:latin typeface="Fira Sans Extra Condensed" panose="020B0503050000020004" pitchFamily="34" charset="0"/>
                <a:ea typeface="Verdana" pitchFamily="34" charset="0"/>
                <a:cs typeface="Verdana" pitchFamily="34" charset="0"/>
              </a:rPr>
              <a:t>Singularisierung</a:t>
            </a:r>
            <a:endParaRPr kumimoji="0" lang="de-DE" b="0" i="0" u="none" strike="noStrike" kern="1200" cap="none" spc="0" normalizeH="0" baseline="0" noProof="0" dirty="0">
              <a:ln>
                <a:noFill/>
              </a:ln>
              <a:solidFill>
                <a:srgbClr val="000000"/>
              </a:solidFill>
              <a:effectLst/>
              <a:uLnTx/>
              <a:uFillTx/>
              <a:latin typeface="Fira Sans Extra Condensed" panose="020B0503050000020004" pitchFamily="34" charset="0"/>
              <a:ea typeface="Verdana" pitchFamily="34" charset="0"/>
              <a:cs typeface="Verdana" pitchFamily="34" charset="0"/>
            </a:endParaRPr>
          </a:p>
          <a:p>
            <a:pPr marL="285750" marR="0" lvl="0" indent="-285750" algn="l" defTabSz="914400" rtl="0" eaLnBrk="1" fontAlgn="base" latinLnBrk="0" hangingPunct="1">
              <a:spcBef>
                <a:spcPts val="0"/>
              </a:spcBef>
              <a:spcAft>
                <a:spcPts val="600"/>
              </a:spcAft>
              <a:buClr>
                <a:srgbClr val="000066"/>
              </a:buClr>
              <a:buSzTx/>
              <a:buFont typeface="Arial" pitchFamily="34" charset="0"/>
              <a:buChar char="•"/>
              <a:tabLst/>
              <a:defRPr/>
            </a:pPr>
            <a:r>
              <a:rPr kumimoji="0" lang="de-DE" b="0" i="0" u="none" strike="noStrike" kern="1200" cap="none" spc="0" normalizeH="0" baseline="0" noProof="0" dirty="0" smtClean="0">
                <a:ln>
                  <a:noFill/>
                </a:ln>
                <a:solidFill>
                  <a:srgbClr val="000000"/>
                </a:solidFill>
                <a:effectLst/>
                <a:uLnTx/>
                <a:uFillTx/>
                <a:latin typeface="Fira Sans Extra Condensed" panose="020B0503050000020004" pitchFamily="34" charset="0"/>
                <a:ea typeface="Verdana" pitchFamily="34" charset="0"/>
                <a:cs typeface="Verdana" pitchFamily="34" charset="0"/>
              </a:rPr>
              <a:t>Hyperindividualisierung</a:t>
            </a:r>
            <a:endParaRPr kumimoji="0" lang="de-DE" b="0" i="0" u="none" strike="noStrike" kern="1200" cap="none" spc="0" normalizeH="0" baseline="0" noProof="0" dirty="0">
              <a:ln>
                <a:noFill/>
              </a:ln>
              <a:solidFill>
                <a:srgbClr val="000000"/>
              </a:solidFill>
              <a:effectLst/>
              <a:uLnTx/>
              <a:uFillTx/>
              <a:latin typeface="Fira Sans Extra Condensed" panose="020B0503050000020004" pitchFamily="34" charset="0"/>
              <a:ea typeface="Verdana" pitchFamily="34" charset="0"/>
              <a:cs typeface="Verdana" pitchFamily="34" charset="0"/>
            </a:endParaRPr>
          </a:p>
          <a:p>
            <a:pPr marL="285750" marR="0" lvl="0" indent="-285750" algn="l" defTabSz="914400" rtl="0" eaLnBrk="1" fontAlgn="base" latinLnBrk="0" hangingPunct="1">
              <a:spcBef>
                <a:spcPts val="0"/>
              </a:spcBef>
              <a:spcAft>
                <a:spcPts val="600"/>
              </a:spcAft>
              <a:buClr>
                <a:srgbClr val="000066"/>
              </a:buClr>
              <a:buSzTx/>
              <a:buFont typeface="Arial" pitchFamily="34" charset="0"/>
              <a:buChar char="•"/>
              <a:tabLst/>
              <a:defRPr/>
            </a:pPr>
            <a:r>
              <a:rPr kumimoji="0" lang="de-AT" b="0" i="0" u="none" strike="noStrike" kern="1200" cap="none" spc="0" normalizeH="0" baseline="0" noProof="0" dirty="0">
                <a:ln>
                  <a:noFill/>
                </a:ln>
                <a:solidFill>
                  <a:srgbClr val="000000"/>
                </a:solidFill>
                <a:effectLst/>
                <a:uLnTx/>
                <a:uFillTx/>
                <a:latin typeface="Fira Sans Extra Condensed" panose="020B0503050000020004" pitchFamily="34" charset="0"/>
                <a:ea typeface="Verdana" pitchFamily="34" charset="0"/>
                <a:cs typeface="Verdana" pitchFamily="34" charset="0"/>
              </a:rPr>
              <a:t>Einsamkeit</a:t>
            </a:r>
          </a:p>
        </p:txBody>
      </p:sp>
      <p:pic>
        <p:nvPicPr>
          <p:cNvPr id="2253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39083"/>
            <a:ext cx="29337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txBox="1">
            <a:spLocks noGrp="1"/>
          </p:cNvSpPr>
          <p:nvPr>
            <p:ph type="title"/>
          </p:nvPr>
        </p:nvSpPr>
        <p:spPr bwMode="auto">
          <a:xfrm>
            <a:off x="685800" y="609600"/>
            <a:ext cx="813467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8BCD"/>
                </a:solidFill>
                <a:latin typeface="Fira Sans Extra Condensed" panose="020B0503050000020004" pitchFamily="34" charset="0"/>
                <a:ea typeface="+mj-ea"/>
                <a:cs typeface="+mj-cs"/>
              </a:defRPr>
            </a:lvl1pPr>
            <a:lvl2pPr algn="l" rtl="0" eaLnBrk="1" fontAlgn="base" hangingPunct="1">
              <a:spcBef>
                <a:spcPct val="0"/>
              </a:spcBef>
              <a:spcAft>
                <a:spcPct val="0"/>
              </a:spcAft>
              <a:defRPr sz="3000">
                <a:solidFill>
                  <a:schemeClr val="tx2"/>
                </a:solidFill>
                <a:latin typeface="DAbold" pitchFamily="2" charset="0"/>
              </a:defRPr>
            </a:lvl2pPr>
            <a:lvl3pPr algn="l" rtl="0" eaLnBrk="1" fontAlgn="base" hangingPunct="1">
              <a:spcBef>
                <a:spcPct val="0"/>
              </a:spcBef>
              <a:spcAft>
                <a:spcPct val="0"/>
              </a:spcAft>
              <a:defRPr sz="3000">
                <a:solidFill>
                  <a:schemeClr val="tx2"/>
                </a:solidFill>
                <a:latin typeface="DAbold" pitchFamily="2" charset="0"/>
              </a:defRPr>
            </a:lvl3pPr>
            <a:lvl4pPr algn="l" rtl="0" eaLnBrk="1" fontAlgn="base" hangingPunct="1">
              <a:spcBef>
                <a:spcPct val="0"/>
              </a:spcBef>
              <a:spcAft>
                <a:spcPct val="0"/>
              </a:spcAft>
              <a:defRPr sz="3000">
                <a:solidFill>
                  <a:schemeClr val="tx2"/>
                </a:solidFill>
                <a:latin typeface="DAbold" pitchFamily="2" charset="0"/>
              </a:defRPr>
            </a:lvl4pPr>
            <a:lvl5pPr algn="l" rtl="0" eaLnBrk="1" fontAlgn="base" hangingPunct="1">
              <a:spcBef>
                <a:spcPct val="0"/>
              </a:spcBef>
              <a:spcAft>
                <a:spcPct val="0"/>
              </a:spcAft>
              <a:defRPr sz="3000">
                <a:solidFill>
                  <a:schemeClr val="tx2"/>
                </a:solidFill>
                <a:latin typeface="DAbold" pitchFamily="2" charset="0"/>
              </a:defRPr>
            </a:lvl5pPr>
            <a:lvl6pPr marL="457200" algn="l" rtl="0" eaLnBrk="1" fontAlgn="base" hangingPunct="1">
              <a:spcBef>
                <a:spcPct val="0"/>
              </a:spcBef>
              <a:spcAft>
                <a:spcPct val="0"/>
              </a:spcAft>
              <a:defRPr sz="3000">
                <a:solidFill>
                  <a:schemeClr val="tx2"/>
                </a:solidFill>
                <a:latin typeface="DAbold" pitchFamily="2" charset="0"/>
              </a:defRPr>
            </a:lvl6pPr>
            <a:lvl7pPr marL="914400" algn="l" rtl="0" eaLnBrk="1" fontAlgn="base" hangingPunct="1">
              <a:spcBef>
                <a:spcPct val="0"/>
              </a:spcBef>
              <a:spcAft>
                <a:spcPct val="0"/>
              </a:spcAft>
              <a:defRPr sz="3000">
                <a:solidFill>
                  <a:schemeClr val="tx2"/>
                </a:solidFill>
                <a:latin typeface="DAbold" pitchFamily="2" charset="0"/>
              </a:defRPr>
            </a:lvl7pPr>
            <a:lvl8pPr marL="1371600" algn="l" rtl="0" eaLnBrk="1" fontAlgn="base" hangingPunct="1">
              <a:spcBef>
                <a:spcPct val="0"/>
              </a:spcBef>
              <a:spcAft>
                <a:spcPct val="0"/>
              </a:spcAft>
              <a:defRPr sz="3000">
                <a:solidFill>
                  <a:schemeClr val="tx2"/>
                </a:solidFill>
                <a:latin typeface="DAbold" pitchFamily="2" charset="0"/>
              </a:defRPr>
            </a:lvl8pPr>
            <a:lvl9pPr marL="1828800" algn="l" rtl="0" eaLnBrk="1" fontAlgn="base" hangingPunct="1">
              <a:spcBef>
                <a:spcPct val="0"/>
              </a:spcBef>
              <a:spcAft>
                <a:spcPct val="0"/>
              </a:spcAft>
              <a:defRPr sz="3000">
                <a:solidFill>
                  <a:schemeClr val="tx2"/>
                </a:solidFill>
                <a:latin typeface="DAbold" pitchFamily="2" charset="0"/>
              </a:defRPr>
            </a:lvl9pPr>
          </a:lstStyle>
          <a:p>
            <a:r>
              <a:rPr lang="de-DE" sz="3200" dirty="0"/>
              <a:t>„Begegnungsmangel</a:t>
            </a:r>
            <a:r>
              <a:rPr lang="de-DE" sz="3200" dirty="0" smtClean="0"/>
              <a:t>“</a:t>
            </a:r>
            <a:endParaRPr lang="de-AT" sz="3200" kern="0" dirty="0"/>
          </a:p>
        </p:txBody>
      </p:sp>
    </p:spTree>
    <p:extLst>
      <p:ext uri="{BB962C8B-B14F-4D97-AF65-F5344CB8AC3E}">
        <p14:creationId xmlns:p14="http://schemas.microsoft.com/office/powerpoint/2010/main" val="683929651"/>
      </p:ext>
    </p:extLst>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52746"/>
            <a:ext cx="7772400" cy="4080510"/>
          </a:xfrm>
        </p:spPr>
      </p:pic>
      <p:sp>
        <p:nvSpPr>
          <p:cNvPr id="5" name="Titel 1"/>
          <p:cNvSpPr txBox="1">
            <a:spLocks noGrp="1"/>
          </p:cNvSpPr>
          <p:nvPr>
            <p:ph type="title"/>
          </p:nvPr>
        </p:nvSpPr>
        <p:spPr bwMode="auto">
          <a:xfrm>
            <a:off x="685800" y="609600"/>
            <a:ext cx="813467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8BCD"/>
                </a:solidFill>
                <a:latin typeface="Fira Sans Extra Condensed" panose="020B0503050000020004" pitchFamily="34" charset="0"/>
                <a:ea typeface="+mj-ea"/>
                <a:cs typeface="+mj-cs"/>
              </a:defRPr>
            </a:lvl1pPr>
            <a:lvl2pPr algn="l" rtl="0" eaLnBrk="1" fontAlgn="base" hangingPunct="1">
              <a:spcBef>
                <a:spcPct val="0"/>
              </a:spcBef>
              <a:spcAft>
                <a:spcPct val="0"/>
              </a:spcAft>
              <a:defRPr sz="3000">
                <a:solidFill>
                  <a:schemeClr val="tx2"/>
                </a:solidFill>
                <a:latin typeface="DAbold" pitchFamily="2" charset="0"/>
              </a:defRPr>
            </a:lvl2pPr>
            <a:lvl3pPr algn="l" rtl="0" eaLnBrk="1" fontAlgn="base" hangingPunct="1">
              <a:spcBef>
                <a:spcPct val="0"/>
              </a:spcBef>
              <a:spcAft>
                <a:spcPct val="0"/>
              </a:spcAft>
              <a:defRPr sz="3000">
                <a:solidFill>
                  <a:schemeClr val="tx2"/>
                </a:solidFill>
                <a:latin typeface="DAbold" pitchFamily="2" charset="0"/>
              </a:defRPr>
            </a:lvl3pPr>
            <a:lvl4pPr algn="l" rtl="0" eaLnBrk="1" fontAlgn="base" hangingPunct="1">
              <a:spcBef>
                <a:spcPct val="0"/>
              </a:spcBef>
              <a:spcAft>
                <a:spcPct val="0"/>
              </a:spcAft>
              <a:defRPr sz="3000">
                <a:solidFill>
                  <a:schemeClr val="tx2"/>
                </a:solidFill>
                <a:latin typeface="DAbold" pitchFamily="2" charset="0"/>
              </a:defRPr>
            </a:lvl4pPr>
            <a:lvl5pPr algn="l" rtl="0" eaLnBrk="1" fontAlgn="base" hangingPunct="1">
              <a:spcBef>
                <a:spcPct val="0"/>
              </a:spcBef>
              <a:spcAft>
                <a:spcPct val="0"/>
              </a:spcAft>
              <a:defRPr sz="3000">
                <a:solidFill>
                  <a:schemeClr val="tx2"/>
                </a:solidFill>
                <a:latin typeface="DAbold" pitchFamily="2" charset="0"/>
              </a:defRPr>
            </a:lvl5pPr>
            <a:lvl6pPr marL="457200" algn="l" rtl="0" eaLnBrk="1" fontAlgn="base" hangingPunct="1">
              <a:spcBef>
                <a:spcPct val="0"/>
              </a:spcBef>
              <a:spcAft>
                <a:spcPct val="0"/>
              </a:spcAft>
              <a:defRPr sz="3000">
                <a:solidFill>
                  <a:schemeClr val="tx2"/>
                </a:solidFill>
                <a:latin typeface="DAbold" pitchFamily="2" charset="0"/>
              </a:defRPr>
            </a:lvl6pPr>
            <a:lvl7pPr marL="914400" algn="l" rtl="0" eaLnBrk="1" fontAlgn="base" hangingPunct="1">
              <a:spcBef>
                <a:spcPct val="0"/>
              </a:spcBef>
              <a:spcAft>
                <a:spcPct val="0"/>
              </a:spcAft>
              <a:defRPr sz="3000">
                <a:solidFill>
                  <a:schemeClr val="tx2"/>
                </a:solidFill>
                <a:latin typeface="DAbold" pitchFamily="2" charset="0"/>
              </a:defRPr>
            </a:lvl7pPr>
            <a:lvl8pPr marL="1371600" algn="l" rtl="0" eaLnBrk="1" fontAlgn="base" hangingPunct="1">
              <a:spcBef>
                <a:spcPct val="0"/>
              </a:spcBef>
              <a:spcAft>
                <a:spcPct val="0"/>
              </a:spcAft>
              <a:defRPr sz="3000">
                <a:solidFill>
                  <a:schemeClr val="tx2"/>
                </a:solidFill>
                <a:latin typeface="DAbold" pitchFamily="2" charset="0"/>
              </a:defRPr>
            </a:lvl8pPr>
            <a:lvl9pPr marL="1828800" algn="l" rtl="0" eaLnBrk="1" fontAlgn="base" hangingPunct="1">
              <a:spcBef>
                <a:spcPct val="0"/>
              </a:spcBef>
              <a:spcAft>
                <a:spcPct val="0"/>
              </a:spcAft>
              <a:defRPr sz="3000">
                <a:solidFill>
                  <a:schemeClr val="tx2"/>
                </a:solidFill>
                <a:latin typeface="DAbold" pitchFamily="2" charset="0"/>
              </a:defRPr>
            </a:lvl9pPr>
          </a:lstStyle>
          <a:p>
            <a:r>
              <a:rPr lang="de-DE" sz="3200" dirty="0"/>
              <a:t>„Begegnungsmangel</a:t>
            </a:r>
            <a:r>
              <a:rPr lang="de-DE" sz="3200" dirty="0" smtClean="0"/>
              <a:t>“</a:t>
            </a:r>
            <a:endParaRPr lang="de-AT" sz="3200" kern="0" dirty="0"/>
          </a:p>
        </p:txBody>
      </p:sp>
    </p:spTree>
    <p:extLst>
      <p:ext uri="{BB962C8B-B14F-4D97-AF65-F5344CB8AC3E}">
        <p14:creationId xmlns:p14="http://schemas.microsoft.com/office/powerpoint/2010/main" val="122626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dirty="0"/>
          </a:p>
        </p:txBody>
      </p:sp>
      <p:pic>
        <p:nvPicPr>
          <p:cNvPr id="4" name="Grafik 3" descr="Luftbild des I10 Katy Tollway Houston Texas"/>
          <p:cNvPicPr/>
          <p:nvPr/>
        </p:nvPicPr>
        <p:blipFill rotWithShape="1">
          <a:blip r:embed="rId3" cstate="print">
            <a:extLst>
              <a:ext uri="{28A0092B-C50C-407E-A947-70E740481C1C}">
                <a14:useLocalDpi xmlns:a14="http://schemas.microsoft.com/office/drawing/2010/main" val="0"/>
              </a:ext>
            </a:extLst>
          </a:blip>
          <a:srcRect t="13475" b="9722"/>
          <a:stretch/>
        </p:blipFill>
        <p:spPr bwMode="auto">
          <a:xfrm>
            <a:off x="685800" y="1628800"/>
            <a:ext cx="7628384" cy="4320480"/>
          </a:xfrm>
          <a:prstGeom prst="rect">
            <a:avLst/>
          </a:prstGeom>
          <a:noFill/>
          <a:ln>
            <a:noFill/>
          </a:ln>
        </p:spPr>
      </p:pic>
      <p:sp>
        <p:nvSpPr>
          <p:cNvPr id="8" name="Titel 1"/>
          <p:cNvSpPr txBox="1">
            <a:spLocks noGrp="1"/>
          </p:cNvSpPr>
          <p:nvPr>
            <p:ph type="title"/>
          </p:nvPr>
        </p:nvSpPr>
        <p:spPr bwMode="auto">
          <a:xfrm>
            <a:off x="685800" y="609600"/>
            <a:ext cx="813467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8BCD"/>
                </a:solidFill>
                <a:latin typeface="Fira Sans Extra Condensed" panose="020B0503050000020004" pitchFamily="34" charset="0"/>
                <a:ea typeface="+mj-ea"/>
                <a:cs typeface="+mj-cs"/>
              </a:defRPr>
            </a:lvl1pPr>
            <a:lvl2pPr algn="l" rtl="0" eaLnBrk="1" fontAlgn="base" hangingPunct="1">
              <a:spcBef>
                <a:spcPct val="0"/>
              </a:spcBef>
              <a:spcAft>
                <a:spcPct val="0"/>
              </a:spcAft>
              <a:defRPr sz="3000">
                <a:solidFill>
                  <a:schemeClr val="tx2"/>
                </a:solidFill>
                <a:latin typeface="DAbold" pitchFamily="2" charset="0"/>
              </a:defRPr>
            </a:lvl2pPr>
            <a:lvl3pPr algn="l" rtl="0" eaLnBrk="1" fontAlgn="base" hangingPunct="1">
              <a:spcBef>
                <a:spcPct val="0"/>
              </a:spcBef>
              <a:spcAft>
                <a:spcPct val="0"/>
              </a:spcAft>
              <a:defRPr sz="3000">
                <a:solidFill>
                  <a:schemeClr val="tx2"/>
                </a:solidFill>
                <a:latin typeface="DAbold" pitchFamily="2" charset="0"/>
              </a:defRPr>
            </a:lvl3pPr>
            <a:lvl4pPr algn="l" rtl="0" eaLnBrk="1" fontAlgn="base" hangingPunct="1">
              <a:spcBef>
                <a:spcPct val="0"/>
              </a:spcBef>
              <a:spcAft>
                <a:spcPct val="0"/>
              </a:spcAft>
              <a:defRPr sz="3000">
                <a:solidFill>
                  <a:schemeClr val="tx2"/>
                </a:solidFill>
                <a:latin typeface="DAbold" pitchFamily="2" charset="0"/>
              </a:defRPr>
            </a:lvl4pPr>
            <a:lvl5pPr algn="l" rtl="0" eaLnBrk="1" fontAlgn="base" hangingPunct="1">
              <a:spcBef>
                <a:spcPct val="0"/>
              </a:spcBef>
              <a:spcAft>
                <a:spcPct val="0"/>
              </a:spcAft>
              <a:defRPr sz="3000">
                <a:solidFill>
                  <a:schemeClr val="tx2"/>
                </a:solidFill>
                <a:latin typeface="DAbold" pitchFamily="2" charset="0"/>
              </a:defRPr>
            </a:lvl5pPr>
            <a:lvl6pPr marL="457200" algn="l" rtl="0" eaLnBrk="1" fontAlgn="base" hangingPunct="1">
              <a:spcBef>
                <a:spcPct val="0"/>
              </a:spcBef>
              <a:spcAft>
                <a:spcPct val="0"/>
              </a:spcAft>
              <a:defRPr sz="3000">
                <a:solidFill>
                  <a:schemeClr val="tx2"/>
                </a:solidFill>
                <a:latin typeface="DAbold" pitchFamily="2" charset="0"/>
              </a:defRPr>
            </a:lvl6pPr>
            <a:lvl7pPr marL="914400" algn="l" rtl="0" eaLnBrk="1" fontAlgn="base" hangingPunct="1">
              <a:spcBef>
                <a:spcPct val="0"/>
              </a:spcBef>
              <a:spcAft>
                <a:spcPct val="0"/>
              </a:spcAft>
              <a:defRPr sz="3000">
                <a:solidFill>
                  <a:schemeClr val="tx2"/>
                </a:solidFill>
                <a:latin typeface="DAbold" pitchFamily="2" charset="0"/>
              </a:defRPr>
            </a:lvl7pPr>
            <a:lvl8pPr marL="1371600" algn="l" rtl="0" eaLnBrk="1" fontAlgn="base" hangingPunct="1">
              <a:spcBef>
                <a:spcPct val="0"/>
              </a:spcBef>
              <a:spcAft>
                <a:spcPct val="0"/>
              </a:spcAft>
              <a:defRPr sz="3000">
                <a:solidFill>
                  <a:schemeClr val="tx2"/>
                </a:solidFill>
                <a:latin typeface="DAbold" pitchFamily="2" charset="0"/>
              </a:defRPr>
            </a:lvl8pPr>
            <a:lvl9pPr marL="1828800" algn="l" rtl="0" eaLnBrk="1" fontAlgn="base" hangingPunct="1">
              <a:spcBef>
                <a:spcPct val="0"/>
              </a:spcBef>
              <a:spcAft>
                <a:spcPct val="0"/>
              </a:spcAft>
              <a:defRPr sz="3000">
                <a:solidFill>
                  <a:schemeClr val="tx2"/>
                </a:solidFill>
                <a:latin typeface="DAbold" pitchFamily="2" charset="0"/>
              </a:defRPr>
            </a:lvl9pPr>
          </a:lstStyle>
          <a:p>
            <a:r>
              <a:rPr lang="de-DE" sz="3200" dirty="0"/>
              <a:t>„Begegnungsmangel</a:t>
            </a:r>
            <a:r>
              <a:rPr lang="de-DE" sz="3200" dirty="0" smtClean="0"/>
              <a:t>“ </a:t>
            </a:r>
            <a:endParaRPr lang="de-AT" sz="3200" kern="0" dirty="0"/>
          </a:p>
        </p:txBody>
      </p:sp>
    </p:spTree>
    <p:extLst>
      <p:ext uri="{BB962C8B-B14F-4D97-AF65-F5344CB8AC3E}">
        <p14:creationId xmlns:p14="http://schemas.microsoft.com/office/powerpoint/2010/main" val="125056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Begegnung</a:t>
            </a:r>
            <a:endParaRPr lang="de-AT" sz="3200" dirty="0"/>
          </a:p>
        </p:txBody>
      </p:sp>
      <p:sp>
        <p:nvSpPr>
          <p:cNvPr id="3" name="Inhaltsplatzhalter 2"/>
          <p:cNvSpPr>
            <a:spLocks noGrp="1"/>
          </p:cNvSpPr>
          <p:nvPr>
            <p:ph idx="1"/>
          </p:nvPr>
        </p:nvSpPr>
        <p:spPr>
          <a:xfrm>
            <a:off x="395536" y="1752600"/>
            <a:ext cx="8568952" cy="4268688"/>
          </a:xfrm>
        </p:spPr>
        <p:txBody>
          <a:bodyPr/>
          <a:lstStyle/>
          <a:p>
            <a:pPr marL="0" indent="0">
              <a:buNone/>
            </a:pPr>
            <a:r>
              <a:rPr lang="de-DE" sz="2800" dirty="0" smtClean="0">
                <a:solidFill>
                  <a:srgbClr val="008BCD"/>
                </a:solidFill>
                <a:latin typeface="Fira Sans Extra Condensed" panose="020B0503050000020004" pitchFamily="34" charset="0"/>
              </a:rPr>
              <a:t>„Der Mensch wird am Du zum Ich“ Martin Buber</a:t>
            </a:r>
          </a:p>
          <a:p>
            <a:pPr marL="0" indent="0">
              <a:buNone/>
            </a:pPr>
            <a:r>
              <a:rPr lang="de-DE" sz="2800" dirty="0" smtClean="0">
                <a:latin typeface="Fira Sans Extra Condensed" panose="020B0503050000020004" pitchFamily="34" charset="0"/>
              </a:rPr>
              <a:t>Begegnung ist Voraussetzung für </a:t>
            </a:r>
            <a:r>
              <a:rPr lang="de-DE" sz="2800" dirty="0" smtClean="0">
                <a:latin typeface="Fira Sans Extra Condensed" panose="020B0503050000020004" pitchFamily="34" charset="0"/>
                <a:sym typeface="Wingdings" panose="05000000000000000000" pitchFamily="2" charset="2"/>
              </a:rPr>
              <a:t>den Sozialen Zusammenhalt der Gesellschaft, für </a:t>
            </a:r>
            <a:r>
              <a:rPr lang="de-DE" sz="2800" dirty="0">
                <a:latin typeface="Fira Sans Extra Condensed" panose="020B0503050000020004" pitchFamily="34" charset="0"/>
                <a:sym typeface="Wingdings" panose="05000000000000000000" pitchFamily="2" charset="2"/>
              </a:rPr>
              <a:t>Demokratie und hohe </a:t>
            </a:r>
            <a:r>
              <a:rPr lang="de-DE" sz="2800" dirty="0" smtClean="0">
                <a:latin typeface="Fira Sans Extra Condensed" panose="020B0503050000020004" pitchFamily="34" charset="0"/>
                <a:sym typeface="Wingdings" panose="05000000000000000000" pitchFamily="2" charset="2"/>
              </a:rPr>
              <a:t>Lebensqualität</a:t>
            </a:r>
            <a:endParaRPr lang="de-DE" sz="2800" dirty="0">
              <a:latin typeface="Fira Sans Extra Condensed" panose="020B0503050000020004" pitchFamily="34" charset="0"/>
              <a:sym typeface="Wingdings" panose="05000000000000000000" pitchFamily="2" charset="2"/>
            </a:endParaRPr>
          </a:p>
          <a:p>
            <a:pPr marL="0" indent="0">
              <a:buNone/>
            </a:pPr>
            <a:r>
              <a:rPr lang="de-DE" sz="2800" dirty="0" smtClean="0">
                <a:latin typeface="Fira Sans Extra Condensed" panose="020B0503050000020004" pitchFamily="34" charset="0"/>
                <a:sym typeface="Wingdings" panose="05000000000000000000" pitchFamily="2" charset="2"/>
              </a:rPr>
              <a:t>Gegenseitiges Verständnis</a:t>
            </a:r>
            <a:r>
              <a:rPr lang="de-DE" sz="2800" dirty="0">
                <a:latin typeface="Fira Sans Extra Condensed" panose="020B0503050000020004" pitchFamily="34" charset="0"/>
                <a:sym typeface="Wingdings" panose="05000000000000000000" pitchFamily="2" charset="2"/>
              </a:rPr>
              <a:t> </a:t>
            </a:r>
            <a:r>
              <a:rPr lang="de-DE" sz="2800" dirty="0" smtClean="0">
                <a:latin typeface="Fira Sans Extra Condensed" panose="020B0503050000020004" pitchFamily="34" charset="0"/>
                <a:sym typeface="Wingdings" panose="05000000000000000000" pitchFamily="2" charset="2"/>
              </a:rPr>
              <a:t>als Kontrapunkt zu </a:t>
            </a:r>
            <a:r>
              <a:rPr lang="de-DE" sz="2800" dirty="0" err="1" smtClean="0">
                <a:latin typeface="Fira Sans Extra Condensed" panose="020B0503050000020004" pitchFamily="34" charset="0"/>
                <a:sym typeface="Wingdings" panose="05000000000000000000" pitchFamily="2" charset="2"/>
              </a:rPr>
              <a:t>Bubbles</a:t>
            </a:r>
            <a:r>
              <a:rPr lang="de-DE" sz="2800" dirty="0" smtClean="0">
                <a:latin typeface="Fira Sans Extra Condensed" panose="020B0503050000020004" pitchFamily="34" charset="0"/>
                <a:sym typeface="Wingdings" panose="05000000000000000000" pitchFamily="2" charset="2"/>
              </a:rPr>
              <a:t> und Echokammern</a:t>
            </a:r>
          </a:p>
          <a:p>
            <a:pPr marL="0" indent="0">
              <a:buNone/>
            </a:pPr>
            <a:r>
              <a:rPr lang="de-DE" sz="2800" dirty="0" smtClean="0">
                <a:latin typeface="Fira Sans Extra Condensed" panose="020B0503050000020004" pitchFamily="34" charset="0"/>
                <a:sym typeface="Wingdings" panose="05000000000000000000" pitchFamily="2" charset="2"/>
              </a:rPr>
              <a:t>Begegnung ermöglicht soziale Innovationen, Integration</a:t>
            </a:r>
            <a:r>
              <a:rPr lang="de-DE" sz="2800" dirty="0">
                <a:latin typeface="Fira Sans Extra Condensed" panose="020B0503050000020004" pitchFamily="34" charset="0"/>
                <a:sym typeface="Wingdings" panose="05000000000000000000" pitchFamily="2" charset="2"/>
              </a:rPr>
              <a:t>, Vertrauen, </a:t>
            </a:r>
            <a:r>
              <a:rPr lang="de-DE" sz="2800" dirty="0" smtClean="0">
                <a:latin typeface="Fira Sans Extra Condensed" panose="020B0503050000020004" pitchFamily="34" charset="0"/>
                <a:sym typeface="Wingdings" panose="05000000000000000000" pitchFamily="2" charset="2"/>
              </a:rPr>
              <a:t>Kooperation, Engagement</a:t>
            </a:r>
            <a:r>
              <a:rPr lang="de-DE" sz="2800" dirty="0">
                <a:latin typeface="Fira Sans Extra Condensed" panose="020B0503050000020004" pitchFamily="34" charset="0"/>
                <a:sym typeface="Wingdings" panose="05000000000000000000" pitchFamily="2" charset="2"/>
              </a:rPr>
              <a:t>, Solidarität, </a:t>
            </a:r>
            <a:r>
              <a:rPr lang="de-DE" sz="2800" dirty="0" smtClean="0">
                <a:latin typeface="Fira Sans Extra Condensed" panose="020B0503050000020004" pitchFamily="34" charset="0"/>
                <a:sym typeface="Wingdings" panose="05000000000000000000" pitchFamily="2" charset="2"/>
              </a:rPr>
              <a:t>Sozialkapital, ...                </a:t>
            </a:r>
          </a:p>
          <a:p>
            <a:pPr marL="0" indent="0">
              <a:buNone/>
            </a:pPr>
            <a:r>
              <a:rPr lang="de-DE" sz="2800" dirty="0" smtClean="0">
                <a:latin typeface="Fira Sans Extra Condensed" panose="020B0503050000020004" pitchFamily="34" charset="0"/>
                <a:sym typeface="Wingdings" panose="05000000000000000000" pitchFamily="2" charset="2"/>
              </a:rPr>
              <a:t>      </a:t>
            </a:r>
            <a:r>
              <a:rPr lang="de-DE" sz="2800" dirty="0" smtClean="0">
                <a:solidFill>
                  <a:srgbClr val="008BCD"/>
                </a:solidFill>
                <a:latin typeface="Fira Sans Extra Condensed" panose="020B0503050000020004" pitchFamily="34" charset="0"/>
                <a:sym typeface="Wingdings" panose="05000000000000000000" pitchFamily="2" charset="2"/>
              </a:rPr>
              <a:t>  		      </a:t>
            </a:r>
            <a:r>
              <a:rPr lang="de-DE" sz="2800" dirty="0">
                <a:solidFill>
                  <a:srgbClr val="008BCD"/>
                </a:solidFill>
                <a:latin typeface="Fira Sans Extra Condensed" panose="020B0503050000020004" pitchFamily="34" charset="0"/>
                <a:sym typeface="Wingdings" panose="05000000000000000000" pitchFamily="2" charset="2"/>
              </a:rPr>
              <a:t>„Mensch werden/bleiben“</a:t>
            </a:r>
          </a:p>
        </p:txBody>
      </p:sp>
    </p:spTree>
    <p:extLst>
      <p:ext uri="{BB962C8B-B14F-4D97-AF65-F5344CB8AC3E}">
        <p14:creationId xmlns:p14="http://schemas.microsoft.com/office/powerpoint/2010/main" val="342538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829379" y="1752600"/>
            <a:ext cx="7848872" cy="2170584"/>
          </a:xfrm>
        </p:spPr>
        <p:txBody>
          <a:bodyPr/>
          <a:lstStyle/>
          <a:p>
            <a:pPr marL="0" indent="0">
              <a:buNone/>
            </a:pPr>
            <a:r>
              <a:rPr lang="de-DE" sz="2400" dirty="0"/>
              <a:t>Demokraten fallen nicht vom </a:t>
            </a:r>
            <a:r>
              <a:rPr lang="de-DE" sz="2400" dirty="0" smtClean="0"/>
              <a:t>Himmel (</a:t>
            </a:r>
            <a:r>
              <a:rPr lang="de-AT" sz="2400" dirty="0" smtClean="0"/>
              <a:t>Theodor Eschenburg) </a:t>
            </a:r>
            <a:endParaRPr lang="de-AT" sz="2400" dirty="0"/>
          </a:p>
          <a:p>
            <a:pPr marL="0" indent="0">
              <a:buNone/>
            </a:pPr>
            <a:r>
              <a:rPr lang="de-DE" sz="2400" dirty="0"/>
              <a:t>„Die </a:t>
            </a:r>
            <a:r>
              <a:rPr lang="de-DE" sz="2400" dirty="0" smtClean="0"/>
              <a:t>Akzeptanz </a:t>
            </a:r>
            <a:r>
              <a:rPr lang="de-DE" sz="2400" dirty="0"/>
              <a:t>von Pluralismus und Heterogenität und daraus </a:t>
            </a:r>
            <a:r>
              <a:rPr lang="de-DE" sz="2400" dirty="0" smtClean="0"/>
              <a:t>entstehenden Konflikten, </a:t>
            </a:r>
            <a:r>
              <a:rPr lang="de-DE" sz="2400" dirty="0"/>
              <a:t>die in respektvoller Weise gelöst werden </a:t>
            </a:r>
            <a:r>
              <a:rPr lang="de-DE" sz="2400" dirty="0" smtClean="0"/>
              <a:t>müssen, </a:t>
            </a:r>
            <a:r>
              <a:rPr lang="de-DE" sz="2400" dirty="0"/>
              <a:t>stellt eines der </a:t>
            </a:r>
            <a:r>
              <a:rPr lang="de-DE" sz="2400" dirty="0" smtClean="0"/>
              <a:t>wichtigsten </a:t>
            </a:r>
            <a:r>
              <a:rPr lang="de-DE" sz="2400" dirty="0"/>
              <a:t>demokratischen Prinzipien dar.“ </a:t>
            </a:r>
            <a:r>
              <a:rPr lang="de-DE" sz="2400" dirty="0" smtClean="0"/>
              <a:t>(Josef </a:t>
            </a:r>
            <a:r>
              <a:rPr lang="de-DE" sz="2400" dirty="0" err="1"/>
              <a:t>Windegger</a:t>
            </a:r>
            <a:r>
              <a:rPr lang="de-DE" sz="2400" dirty="0" smtClean="0"/>
              <a:t>)</a:t>
            </a:r>
          </a:p>
          <a:p>
            <a:pPr marL="0" indent="0">
              <a:buNone/>
            </a:pPr>
            <a:endParaRPr lang="de-DE" sz="2400" dirty="0"/>
          </a:p>
        </p:txBody>
      </p:sp>
      <p:sp>
        <p:nvSpPr>
          <p:cNvPr id="4" name="Titel 1"/>
          <p:cNvSpPr>
            <a:spLocks noGrp="1"/>
          </p:cNvSpPr>
          <p:nvPr>
            <p:ph type="title"/>
          </p:nvPr>
        </p:nvSpPr>
        <p:spPr/>
        <p:txBody>
          <a:bodyPr/>
          <a:lstStyle/>
          <a:p>
            <a:r>
              <a:rPr lang="de-DE" sz="3200" dirty="0" smtClean="0"/>
              <a:t>„Dritte Orte?“ – </a:t>
            </a:r>
            <a:r>
              <a:rPr lang="de-DE" sz="3200" dirty="0" err="1" smtClean="0"/>
              <a:t>the</a:t>
            </a:r>
            <a:r>
              <a:rPr lang="de-DE" sz="3200" dirty="0" smtClean="0"/>
              <a:t> </a:t>
            </a:r>
            <a:r>
              <a:rPr lang="de-DE" sz="3200" dirty="0" err="1" smtClean="0"/>
              <a:t>place</a:t>
            </a:r>
            <a:r>
              <a:rPr lang="de-DE" sz="3200" dirty="0" smtClean="0"/>
              <a:t> </a:t>
            </a:r>
            <a:r>
              <a:rPr lang="de-DE" sz="3200" dirty="0" err="1" smtClean="0"/>
              <a:t>to</a:t>
            </a:r>
            <a:r>
              <a:rPr lang="de-DE" sz="3200" dirty="0" smtClean="0"/>
              <a:t> (</a:t>
            </a:r>
            <a:r>
              <a:rPr lang="de-DE" sz="3200" dirty="0" err="1" smtClean="0"/>
              <a:t>re</a:t>
            </a:r>
            <a:r>
              <a:rPr lang="de-DE" sz="3200" dirty="0" smtClean="0"/>
              <a:t>-)</a:t>
            </a:r>
            <a:r>
              <a:rPr lang="de-DE" sz="3200" dirty="0" err="1" smtClean="0"/>
              <a:t>connect</a:t>
            </a:r>
            <a:r>
              <a:rPr lang="de-DE" sz="3200" dirty="0" smtClean="0"/>
              <a:t>“</a:t>
            </a:r>
            <a:endParaRPr lang="de-AT" sz="3200" dirty="0"/>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6090"/>
          <a:stretch/>
        </p:blipFill>
        <p:spPr>
          <a:xfrm>
            <a:off x="1043608" y="4077072"/>
            <a:ext cx="3816424" cy="2284684"/>
          </a:xfrm>
          <a:prstGeom prst="rect">
            <a:avLst/>
          </a:prstGeom>
        </p:spPr>
      </p:pic>
      <p:sp>
        <p:nvSpPr>
          <p:cNvPr id="3" name="Rechteck 2"/>
          <p:cNvSpPr/>
          <p:nvPr/>
        </p:nvSpPr>
        <p:spPr>
          <a:xfrm>
            <a:off x="5139762" y="4365104"/>
            <a:ext cx="3528392" cy="1200329"/>
          </a:xfrm>
          <a:prstGeom prst="rect">
            <a:avLst/>
          </a:prstGeom>
        </p:spPr>
        <p:txBody>
          <a:bodyPr wrap="square">
            <a:spAutoFit/>
          </a:bodyPr>
          <a:lstStyle/>
          <a:p>
            <a:r>
              <a:rPr lang="de-DE" dirty="0">
                <a:latin typeface="Fira Sans Condensed" panose="020B0503050000020004" pitchFamily="34" charset="0"/>
              </a:rPr>
              <a:t>Dritte Orte sind ein Ort an dem Gesellschaft passiert. </a:t>
            </a:r>
            <a:endParaRPr lang="de-DE" dirty="0" smtClean="0">
              <a:latin typeface="Fira Sans Condensed" panose="020B0503050000020004" pitchFamily="34" charset="0"/>
            </a:endParaRPr>
          </a:p>
          <a:p>
            <a:r>
              <a:rPr lang="de-DE" dirty="0" smtClean="0">
                <a:latin typeface="Fira Sans Condensed" panose="020B0503050000020004" pitchFamily="34" charset="0"/>
              </a:rPr>
              <a:t>(</a:t>
            </a:r>
            <a:r>
              <a:rPr lang="de-DE" dirty="0">
                <a:latin typeface="Fira Sans Condensed" panose="020B0503050000020004" pitchFamily="34" charset="0"/>
              </a:rPr>
              <a:t>Jonas </a:t>
            </a:r>
            <a:r>
              <a:rPr lang="de-DE" dirty="0" err="1">
                <a:latin typeface="Fira Sans Condensed" panose="020B0503050000020004" pitchFamily="34" charset="0"/>
              </a:rPr>
              <a:t>Fansa</a:t>
            </a:r>
            <a:r>
              <a:rPr lang="de-DE" dirty="0">
                <a:latin typeface="Fira Sans Condensed" panose="020B0503050000020004" pitchFamily="34" charset="0"/>
              </a:rPr>
              <a:t>)</a:t>
            </a:r>
          </a:p>
        </p:txBody>
      </p:sp>
    </p:spTree>
    <p:extLst>
      <p:ext uri="{BB962C8B-B14F-4D97-AF65-F5344CB8AC3E}">
        <p14:creationId xmlns:p14="http://schemas.microsoft.com/office/powerpoint/2010/main" val="418732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628800"/>
            <a:ext cx="7924800" cy="4539208"/>
          </a:xfrm>
        </p:spPr>
        <p:txBody>
          <a:bodyPr/>
          <a:lstStyle/>
          <a:p>
            <a:r>
              <a:rPr lang="de-DE" sz="2400" dirty="0" smtClean="0"/>
              <a:t>Orte für </a:t>
            </a:r>
            <a:r>
              <a:rPr lang="de-DE" sz="2400" dirty="0"/>
              <a:t>Begegnung, Austausch, Vernetzung, </a:t>
            </a:r>
            <a:r>
              <a:rPr lang="de-DE" sz="2400" dirty="0" smtClean="0"/>
              <a:t>Kooperation.</a:t>
            </a:r>
            <a:endParaRPr lang="de-DE" sz="2400" dirty="0"/>
          </a:p>
          <a:p>
            <a:r>
              <a:rPr lang="de-DE" sz="2400" dirty="0" smtClean="0"/>
              <a:t>Orte für </a:t>
            </a:r>
            <a:r>
              <a:rPr lang="de-DE" sz="2400" dirty="0"/>
              <a:t>Engagement, Bildung, </a:t>
            </a:r>
            <a:r>
              <a:rPr lang="de-DE" sz="2400" dirty="0" smtClean="0"/>
              <a:t>Kultur und </a:t>
            </a:r>
            <a:r>
              <a:rPr lang="de-DE" sz="2400" dirty="0"/>
              <a:t>Geselligkeit.</a:t>
            </a:r>
          </a:p>
          <a:p>
            <a:r>
              <a:rPr lang="de-DE" sz="2400" dirty="0" smtClean="0"/>
              <a:t>Dritte </a:t>
            </a:r>
            <a:r>
              <a:rPr lang="de-DE" sz="2400" dirty="0"/>
              <a:t>Orte ermöglichen nicht nur Begegnung, vielmehr sind Begegnungen Voraussetzung für einen solchen Ort. Eine Einrichtung wird erst </a:t>
            </a:r>
            <a:r>
              <a:rPr lang="de-DE" sz="2400" dirty="0" smtClean="0"/>
              <a:t>durch Begegnung </a:t>
            </a:r>
            <a:r>
              <a:rPr lang="de-DE" sz="2400" dirty="0"/>
              <a:t>zu einem Dritten Ort</a:t>
            </a:r>
            <a:r>
              <a:rPr lang="de-DE" sz="2400" dirty="0" smtClean="0"/>
              <a:t>.</a:t>
            </a:r>
          </a:p>
          <a:p>
            <a:r>
              <a:rPr lang="de-AT" sz="2400" dirty="0"/>
              <a:t>Dritte Orte </a:t>
            </a:r>
            <a:r>
              <a:rPr lang="de-DE" sz="2400" dirty="0"/>
              <a:t>sind Plätze des Zu­sam­men­treffens und bieten Menschen Chancen und Raum für Begegnung, für Nähe und Nahbarkeit, Echtheit und Erlebbarkeit. Die Begegnung zwischen Menschen, die Begegnung von Menschen mit Kultur, die Begegnung unterschiedlicher Sichtweisen und Milieus. </a:t>
            </a:r>
            <a:endParaRPr lang="de-AT" sz="2400" dirty="0" smtClean="0"/>
          </a:p>
          <a:p>
            <a:endParaRPr lang="de-DE" sz="2400" dirty="0" smtClean="0"/>
          </a:p>
          <a:p>
            <a:endParaRPr lang="de-AT" sz="2400" dirty="0" smtClean="0"/>
          </a:p>
          <a:p>
            <a:endParaRPr lang="de-AT" sz="2400" dirty="0"/>
          </a:p>
          <a:p>
            <a:endParaRPr lang="de-AT" sz="2400" dirty="0" smtClean="0"/>
          </a:p>
          <a:p>
            <a:pPr marL="0" indent="0">
              <a:buNone/>
            </a:pPr>
            <a:endParaRPr lang="de-AT" sz="2400" dirty="0"/>
          </a:p>
        </p:txBody>
      </p:sp>
      <p:sp>
        <p:nvSpPr>
          <p:cNvPr id="5" name="Titel 1"/>
          <p:cNvSpPr txBox="1">
            <a:spLocks/>
          </p:cNvSpPr>
          <p:nvPr/>
        </p:nvSpPr>
        <p:spPr bwMode="auto">
          <a:xfrm>
            <a:off x="838200" y="54868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8BCD"/>
                </a:solidFill>
                <a:latin typeface="Fira Sans Extra Condensed" panose="020B0503050000020004" pitchFamily="34" charset="0"/>
                <a:ea typeface="+mj-ea"/>
                <a:cs typeface="+mj-cs"/>
              </a:defRPr>
            </a:lvl1pPr>
            <a:lvl2pPr algn="l" rtl="0" eaLnBrk="1" fontAlgn="base" hangingPunct="1">
              <a:spcBef>
                <a:spcPct val="0"/>
              </a:spcBef>
              <a:spcAft>
                <a:spcPct val="0"/>
              </a:spcAft>
              <a:defRPr sz="3000">
                <a:solidFill>
                  <a:schemeClr val="tx2"/>
                </a:solidFill>
                <a:latin typeface="DAbold" pitchFamily="2" charset="0"/>
              </a:defRPr>
            </a:lvl2pPr>
            <a:lvl3pPr algn="l" rtl="0" eaLnBrk="1" fontAlgn="base" hangingPunct="1">
              <a:spcBef>
                <a:spcPct val="0"/>
              </a:spcBef>
              <a:spcAft>
                <a:spcPct val="0"/>
              </a:spcAft>
              <a:defRPr sz="3000">
                <a:solidFill>
                  <a:schemeClr val="tx2"/>
                </a:solidFill>
                <a:latin typeface="DAbold" pitchFamily="2" charset="0"/>
              </a:defRPr>
            </a:lvl3pPr>
            <a:lvl4pPr algn="l" rtl="0" eaLnBrk="1" fontAlgn="base" hangingPunct="1">
              <a:spcBef>
                <a:spcPct val="0"/>
              </a:spcBef>
              <a:spcAft>
                <a:spcPct val="0"/>
              </a:spcAft>
              <a:defRPr sz="3000">
                <a:solidFill>
                  <a:schemeClr val="tx2"/>
                </a:solidFill>
                <a:latin typeface="DAbold" pitchFamily="2" charset="0"/>
              </a:defRPr>
            </a:lvl4pPr>
            <a:lvl5pPr algn="l" rtl="0" eaLnBrk="1" fontAlgn="base" hangingPunct="1">
              <a:spcBef>
                <a:spcPct val="0"/>
              </a:spcBef>
              <a:spcAft>
                <a:spcPct val="0"/>
              </a:spcAft>
              <a:defRPr sz="3000">
                <a:solidFill>
                  <a:schemeClr val="tx2"/>
                </a:solidFill>
                <a:latin typeface="DAbold" pitchFamily="2" charset="0"/>
              </a:defRPr>
            </a:lvl5pPr>
            <a:lvl6pPr marL="457200" algn="l" rtl="0" eaLnBrk="1" fontAlgn="base" hangingPunct="1">
              <a:spcBef>
                <a:spcPct val="0"/>
              </a:spcBef>
              <a:spcAft>
                <a:spcPct val="0"/>
              </a:spcAft>
              <a:defRPr sz="3000">
                <a:solidFill>
                  <a:schemeClr val="tx2"/>
                </a:solidFill>
                <a:latin typeface="DAbold" pitchFamily="2" charset="0"/>
              </a:defRPr>
            </a:lvl6pPr>
            <a:lvl7pPr marL="914400" algn="l" rtl="0" eaLnBrk="1" fontAlgn="base" hangingPunct="1">
              <a:spcBef>
                <a:spcPct val="0"/>
              </a:spcBef>
              <a:spcAft>
                <a:spcPct val="0"/>
              </a:spcAft>
              <a:defRPr sz="3000">
                <a:solidFill>
                  <a:schemeClr val="tx2"/>
                </a:solidFill>
                <a:latin typeface="DAbold" pitchFamily="2" charset="0"/>
              </a:defRPr>
            </a:lvl7pPr>
            <a:lvl8pPr marL="1371600" algn="l" rtl="0" eaLnBrk="1" fontAlgn="base" hangingPunct="1">
              <a:spcBef>
                <a:spcPct val="0"/>
              </a:spcBef>
              <a:spcAft>
                <a:spcPct val="0"/>
              </a:spcAft>
              <a:defRPr sz="3000">
                <a:solidFill>
                  <a:schemeClr val="tx2"/>
                </a:solidFill>
                <a:latin typeface="DAbold" pitchFamily="2" charset="0"/>
              </a:defRPr>
            </a:lvl8pPr>
            <a:lvl9pPr marL="1828800" algn="l" rtl="0" eaLnBrk="1" fontAlgn="base" hangingPunct="1">
              <a:spcBef>
                <a:spcPct val="0"/>
              </a:spcBef>
              <a:spcAft>
                <a:spcPct val="0"/>
              </a:spcAft>
              <a:defRPr sz="3000">
                <a:solidFill>
                  <a:schemeClr val="tx2"/>
                </a:solidFill>
                <a:latin typeface="DAbold" pitchFamily="2" charset="0"/>
              </a:defRPr>
            </a:lvl9pPr>
          </a:lstStyle>
          <a:p>
            <a:r>
              <a:rPr lang="de-DE" sz="3200" kern="0" dirty="0" smtClean="0"/>
              <a:t>Was sind „Dritte Orte“? </a:t>
            </a:r>
            <a:endParaRPr lang="de-AT" sz="3200" kern="0" dirty="0"/>
          </a:p>
        </p:txBody>
      </p:sp>
    </p:spTree>
    <p:extLst>
      <p:ext uri="{BB962C8B-B14F-4D97-AF65-F5344CB8AC3E}">
        <p14:creationId xmlns:p14="http://schemas.microsoft.com/office/powerpoint/2010/main" val="3573412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844824"/>
            <a:ext cx="8430303" cy="4114800"/>
          </a:xfrm>
        </p:spPr>
        <p:txBody>
          <a:bodyPr/>
          <a:lstStyle/>
          <a:p>
            <a:pPr marL="0" indent="0">
              <a:buNone/>
            </a:pPr>
            <a:r>
              <a:rPr lang="de-AT" sz="2100" dirty="0" smtClean="0"/>
              <a:t>– Begegnungs- </a:t>
            </a:r>
            <a:r>
              <a:rPr lang="de-AT" sz="2100" dirty="0"/>
              <a:t>und </a:t>
            </a:r>
            <a:r>
              <a:rPr lang="de-AT" sz="2100" dirty="0" smtClean="0"/>
              <a:t>Experimentierräume </a:t>
            </a:r>
            <a:r>
              <a:rPr lang="de-AT" sz="2100" dirty="0"/>
              <a:t>jenseits </a:t>
            </a:r>
            <a:r>
              <a:rPr lang="de-DE" sz="2100" dirty="0"/>
              <a:t>von Arbeiten </a:t>
            </a:r>
            <a:r>
              <a:rPr lang="de-DE" sz="2100" dirty="0" smtClean="0"/>
              <a:t>und Wohnen</a:t>
            </a:r>
            <a:endParaRPr lang="de-DE" sz="2100" dirty="0"/>
          </a:p>
          <a:p>
            <a:pPr marL="0" indent="0">
              <a:buNone/>
            </a:pPr>
            <a:r>
              <a:rPr lang="de-AT" sz="2100" dirty="0" smtClean="0"/>
              <a:t>– Bedarfsorientierte </a:t>
            </a:r>
            <a:r>
              <a:rPr lang="de-AT" sz="2100" dirty="0"/>
              <a:t>Räume mit funktionaler </a:t>
            </a:r>
            <a:r>
              <a:rPr lang="de-DE" sz="2100" dirty="0"/>
              <a:t>Mischung (Alte/Junge, </a:t>
            </a:r>
            <a:r>
              <a:rPr lang="de-DE" sz="2100" dirty="0" smtClean="0"/>
              <a:t>	Kultur </a:t>
            </a:r>
            <a:r>
              <a:rPr lang="de-DE" sz="2100" dirty="0"/>
              <a:t>und Reparieren, Musik und Nahen, Tanzen und </a:t>
            </a:r>
            <a:r>
              <a:rPr lang="de-DE" sz="2100" dirty="0" smtClean="0"/>
              <a:t>	Diskutieren</a:t>
            </a:r>
            <a:r>
              <a:rPr lang="de-DE" sz="2100" dirty="0"/>
              <a:t>, </a:t>
            </a:r>
            <a:r>
              <a:rPr lang="de-AT" sz="2100" dirty="0"/>
              <a:t>Kinderbetreuung und Bildung)</a:t>
            </a:r>
          </a:p>
          <a:p>
            <a:pPr marL="0" indent="0">
              <a:buNone/>
            </a:pPr>
            <a:r>
              <a:rPr lang="de-DE" sz="2100" dirty="0" smtClean="0"/>
              <a:t>– Offene </a:t>
            </a:r>
            <a:r>
              <a:rPr lang="de-DE" sz="2100" dirty="0"/>
              <a:t>Räume mit gewissen Spielregeln und einem notwendigen </a:t>
            </a:r>
            <a:r>
              <a:rPr lang="de-DE" sz="2100" dirty="0" smtClean="0"/>
              <a:t>	Minimum </a:t>
            </a:r>
            <a:r>
              <a:rPr lang="de-DE" sz="2100" dirty="0"/>
              <a:t>an </a:t>
            </a:r>
            <a:r>
              <a:rPr lang="de-DE" sz="2100" dirty="0" smtClean="0"/>
              <a:t>Organisation</a:t>
            </a:r>
            <a:endParaRPr lang="de-DE" sz="2100" dirty="0"/>
          </a:p>
          <a:p>
            <a:pPr marL="0" indent="0">
              <a:buNone/>
            </a:pPr>
            <a:r>
              <a:rPr lang="de-DE" sz="2100" dirty="0" smtClean="0"/>
              <a:t>– </a:t>
            </a:r>
            <a:r>
              <a:rPr lang="de-DE" sz="2100" dirty="0"/>
              <a:t>Buntheit von </a:t>
            </a:r>
            <a:r>
              <a:rPr lang="de-DE" sz="2100" dirty="0" smtClean="0"/>
              <a:t>sehr </a:t>
            </a:r>
            <a:r>
              <a:rPr lang="de-DE" sz="2100" dirty="0"/>
              <a:t>unterschiedlichen, die dem </a:t>
            </a:r>
            <a:r>
              <a:rPr lang="de-DE" sz="2100" dirty="0" smtClean="0"/>
              <a:t>öffentlichen </a:t>
            </a:r>
            <a:r>
              <a:rPr lang="de-DE" sz="2100" dirty="0"/>
              <a:t>Raum einen </a:t>
            </a:r>
            <a:r>
              <a:rPr lang="de-DE" sz="2100" dirty="0" smtClean="0"/>
              <a:t>	Charakter </a:t>
            </a:r>
            <a:r>
              <a:rPr lang="de-DE" sz="2100" dirty="0"/>
              <a:t>geben, ein wichtiger Beitrag </a:t>
            </a:r>
            <a:r>
              <a:rPr lang="de-DE" sz="2100" dirty="0" smtClean="0"/>
              <a:t>für </a:t>
            </a:r>
            <a:r>
              <a:rPr lang="de-DE" sz="2100" dirty="0"/>
              <a:t>Lebensqualität sind </a:t>
            </a:r>
            <a:r>
              <a:rPr lang="de-DE" sz="2100" dirty="0" smtClean="0"/>
              <a:t>	und </a:t>
            </a:r>
            <a:r>
              <a:rPr lang="de-DE" sz="2100" dirty="0"/>
              <a:t>eine Kultur des Zusammenlebens </a:t>
            </a:r>
            <a:r>
              <a:rPr lang="de-AT" sz="2100" dirty="0" smtClean="0"/>
              <a:t>entwickeln</a:t>
            </a:r>
            <a:r>
              <a:rPr lang="de-AT" sz="2100" dirty="0"/>
              <a:t>.</a:t>
            </a:r>
          </a:p>
        </p:txBody>
      </p:sp>
      <p:sp>
        <p:nvSpPr>
          <p:cNvPr id="4" name="Titel 1"/>
          <p:cNvSpPr>
            <a:spLocks noGrp="1"/>
          </p:cNvSpPr>
          <p:nvPr>
            <p:ph type="title"/>
          </p:nvPr>
        </p:nvSpPr>
        <p:spPr/>
        <p:txBody>
          <a:bodyPr/>
          <a:lstStyle/>
          <a:p>
            <a:r>
              <a:rPr lang="de-AT" sz="3200" dirty="0"/>
              <a:t>Nicht daheim </a:t>
            </a:r>
            <a:r>
              <a:rPr lang="de-AT" sz="3200" dirty="0" smtClean="0"/>
              <a:t>und </a:t>
            </a:r>
            <a:r>
              <a:rPr lang="de-AT" sz="3200" dirty="0"/>
              <a:t>doch </a:t>
            </a:r>
            <a:r>
              <a:rPr lang="de-AT" sz="3200" dirty="0" smtClean="0"/>
              <a:t>zuhause </a:t>
            </a:r>
            <a:endParaRPr lang="de-AT" sz="32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504570"/>
            <a:ext cx="5148064" cy="1353430"/>
          </a:xfrm>
          <a:prstGeom prst="rect">
            <a:avLst/>
          </a:prstGeom>
        </p:spPr>
      </p:pic>
    </p:spTree>
    <p:extLst>
      <p:ext uri="{BB962C8B-B14F-4D97-AF65-F5344CB8AC3E}">
        <p14:creationId xmlns:p14="http://schemas.microsoft.com/office/powerpoint/2010/main" val="2167636097"/>
      </p:ext>
    </p:extLst>
  </p:cSld>
  <p:clrMapOvr>
    <a:masterClrMapping/>
  </p:clrMapOvr>
</p:sld>
</file>

<file path=ppt/theme/theme1.xml><?xml version="1.0" encoding="utf-8"?>
<a:theme xmlns:a="http://schemas.openxmlformats.org/drawingml/2006/main" name="Hintergrundfolie SBW">
  <a:themeElements>
    <a:clrScheme name="SBW">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Larissa-Design">
      <a:majorFont>
        <a:latin typeface="DAbold"/>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3" id="{583A91C2-82B1-4244-8196-11A2B978DF9C}" vid="{BCA8519B-68CE-4521-81F4-C723C481A6E8}"/>
    </a:ext>
  </a:extLst>
</a:theme>
</file>

<file path=ppt/theme/theme2.xml><?xml version="1.0" encoding="utf-8"?>
<a:theme xmlns:a="http://schemas.openxmlformats.org/drawingml/2006/main" name="1_Leere Präsentation">
  <a:themeElements>
    <a:clrScheme name="1_Leere Prä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Leere Präsentation">
      <a:majorFont>
        <a:latin typeface="Arial"/>
        <a:ea typeface="Osaka"/>
        <a:cs typeface=""/>
      </a:majorFont>
      <a:minorFont>
        <a:latin typeface="Arial"/>
        <a:ea typeface="Osaka"/>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ea typeface="Osaka"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ea typeface="Osaka" charset="-128"/>
          </a:defRPr>
        </a:defPPr>
      </a:lstStyle>
    </a:lnDef>
  </a:objectDefaults>
  <a:extraClrSchemeLst>
    <a:extraClrScheme>
      <a:clrScheme name="1_Leere Prä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ä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ä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ä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ä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ä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ä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ä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ä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ä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ä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ä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Präsentation_GE</Template>
  <TotalTime>0</TotalTime>
  <Words>4814</Words>
  <Application>Microsoft Office PowerPoint</Application>
  <PresentationFormat>Bildschirmpräsentation (4:3)</PresentationFormat>
  <Paragraphs>267</Paragraphs>
  <Slides>29</Slides>
  <Notes>29</Notes>
  <HiddenSlides>9</HiddenSlides>
  <MMClips>0</MMClips>
  <ScaleCrop>false</ScaleCrop>
  <HeadingPairs>
    <vt:vector size="8" baseType="variant">
      <vt:variant>
        <vt:lpstr>Verwendete Schriftarten</vt:lpstr>
      </vt:variant>
      <vt:variant>
        <vt:i4>15</vt:i4>
      </vt:variant>
      <vt:variant>
        <vt:lpstr>Design</vt:lpstr>
      </vt:variant>
      <vt:variant>
        <vt:i4>2</vt:i4>
      </vt:variant>
      <vt:variant>
        <vt:lpstr>Eingebettete OLE-Server</vt:lpstr>
      </vt:variant>
      <vt:variant>
        <vt:i4>1</vt:i4>
      </vt:variant>
      <vt:variant>
        <vt:lpstr>Folientitel</vt:lpstr>
      </vt:variant>
      <vt:variant>
        <vt:i4>29</vt:i4>
      </vt:variant>
    </vt:vector>
  </HeadingPairs>
  <TitlesOfParts>
    <vt:vector size="47" baseType="lpstr">
      <vt:lpstr>Arial</vt:lpstr>
      <vt:lpstr>Calibri</vt:lpstr>
      <vt:lpstr>DAbold</vt:lpstr>
      <vt:lpstr>Fira Sans Condensed</vt:lpstr>
      <vt:lpstr>Fira Sans Extra Condensed</vt:lpstr>
      <vt:lpstr>FiraSansCondensed-Bold</vt:lpstr>
      <vt:lpstr>FiraSansCondensed-Regular</vt:lpstr>
      <vt:lpstr>Osaka</vt:lpstr>
      <vt:lpstr>Times</vt:lpstr>
      <vt:lpstr>Times New Roman</vt:lpstr>
      <vt:lpstr>VAG Rounded</vt:lpstr>
      <vt:lpstr>VAG Rounded Std Light</vt:lpstr>
      <vt:lpstr>Verdana</vt:lpstr>
      <vt:lpstr>Webdings</vt:lpstr>
      <vt:lpstr>Wingdings</vt:lpstr>
      <vt:lpstr>Hintergrundfolie SBW</vt:lpstr>
      <vt:lpstr>1_Leere Präsentation</vt:lpstr>
      <vt:lpstr>Artwork</vt:lpstr>
      <vt:lpstr>„Dritte Orte“ im ländlichen Raum Begegnung-Bildung-Kultur-Verantwortung</vt:lpstr>
      <vt:lpstr>Dritte Orte – Schweizermesser der Regionalentwicklung</vt:lpstr>
      <vt:lpstr>„Begegnungsmangel“</vt:lpstr>
      <vt:lpstr>„Begegnungsmangel“</vt:lpstr>
      <vt:lpstr>„Begegnungsmangel“ </vt:lpstr>
      <vt:lpstr>Begegnung</vt:lpstr>
      <vt:lpstr>„Dritte Orte?“ – the place to (re-)connect“</vt:lpstr>
      <vt:lpstr>PowerPoint-Präsentation</vt:lpstr>
      <vt:lpstr>Nicht daheim und doch zuhause </vt:lpstr>
      <vt:lpstr>Merkmale „Dritter Orte“ - NRW</vt:lpstr>
      <vt:lpstr>Wirkungen und Nutzen</vt:lpstr>
      <vt:lpstr>Kategorien und Nutzungsbausteine</vt:lpstr>
      <vt:lpstr>Gelingensfaktoren</vt:lpstr>
      <vt:lpstr>Mischpult</vt:lpstr>
      <vt:lpstr>Der DORFPLATZ – St. Andrä/Wördern </vt:lpstr>
      <vt:lpstr>Der DORFPLATZ – St. Andrä/Wördern </vt:lpstr>
      <vt:lpstr>Stephansplatzerl - St. Stefan/Afiesl </vt:lpstr>
      <vt:lpstr>PowerPoint-Präsentation</vt:lpstr>
      <vt:lpstr>„Dritte Orte“ –2022 </vt:lpstr>
      <vt:lpstr>Dritte Orte – mehr Infos</vt:lpstr>
      <vt:lpstr>Virtuelles WorldCafe 11. Mai 19:00-21:00</vt:lpstr>
      <vt:lpstr>Austausch 12.1.22</vt:lpstr>
      <vt:lpstr>Soziale Gemeindeentwicklung</vt:lpstr>
      <vt:lpstr>Dritte Orte - Warum Gemeindeentwicklung?</vt:lpstr>
      <vt:lpstr>Acht Charakteristika (Ray Odlenburg)</vt:lpstr>
      <vt:lpstr>PowerPoint-Präsentation</vt:lpstr>
      <vt:lpstr>PowerPoint-Präsentation</vt:lpstr>
      <vt:lpstr>Was sind „Dritte Orte?“</vt:lpstr>
      <vt:lpstr>Alles nun etwas klarer?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Dritte Orte</dc:title>
  <dc:creator>Alexander Glas</dc:creator>
  <cp:lastModifiedBy>Alexander Glas</cp:lastModifiedBy>
  <cp:revision>175</cp:revision>
  <cp:lastPrinted>2022-06-02T10:13:02Z</cp:lastPrinted>
  <dcterms:created xsi:type="dcterms:W3CDTF">2022-01-05T08:45:21Z</dcterms:created>
  <dcterms:modified xsi:type="dcterms:W3CDTF">2022-06-03T09:06:23Z</dcterms:modified>
</cp:coreProperties>
</file>